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7"/>
  </p:notesMasterIdLst>
  <p:sldIdLst>
    <p:sldId id="256" r:id="rId2"/>
    <p:sldId id="262" r:id="rId3"/>
    <p:sldId id="257" r:id="rId4"/>
    <p:sldId id="258" r:id="rId5"/>
    <p:sldId id="259" r:id="rId6"/>
    <p:sldId id="260" r:id="rId7"/>
    <p:sldId id="261" r:id="rId8"/>
    <p:sldId id="264" r:id="rId9"/>
    <p:sldId id="265" r:id="rId10"/>
    <p:sldId id="278" r:id="rId11"/>
    <p:sldId id="266" r:id="rId12"/>
    <p:sldId id="280" r:id="rId13"/>
    <p:sldId id="281" r:id="rId14"/>
    <p:sldId id="279" r:id="rId15"/>
    <p:sldId id="27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C6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386" autoAdjust="0"/>
  </p:normalViewPr>
  <p:slideViewPr>
    <p:cSldViewPr snapToGrid="0">
      <p:cViewPr varScale="1">
        <p:scale>
          <a:sx n="85" d="100"/>
          <a:sy n="85" d="100"/>
        </p:scale>
        <p:origin x="96" y="33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19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555CC6-BFF2-4753-8405-31E9A558D231}" type="datetimeFigureOut">
              <a:rPr lang="en-US" smtClean="0"/>
              <a:t>12/23/2021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BC8B37-3A1A-40BA-B2CC-1CC58CB2BE8F}" type="slidenum">
              <a:rPr lang="en-US" smtClean="0"/>
              <a:t>‹#›</a:t>
            </a:fld>
            <a:endParaRPr lang="en-US"/>
          </a:p>
        </p:txBody>
      </p:sp>
    </p:spTree>
    <p:extLst>
      <p:ext uri="{BB962C8B-B14F-4D97-AF65-F5344CB8AC3E}">
        <p14:creationId xmlns:p14="http://schemas.microsoft.com/office/powerpoint/2010/main" val="4124841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slides </a:t>
            </a:r>
            <a:r>
              <a:rPr lang="en-US" baseline="0" dirty="0" smtClean="0"/>
              <a:t>are specifically addressed to academic </a:t>
            </a:r>
            <a:r>
              <a:rPr lang="en-US" baseline="0" dirty="0" smtClean="0"/>
              <a:t>libraries, but I hope that the information is interesting and useful to public librarians as well.</a:t>
            </a:r>
            <a:endParaRPr lang="en-US" dirty="0" smtClean="0"/>
          </a:p>
          <a:p>
            <a:endParaRPr lang="en-US" dirty="0" smtClean="0"/>
          </a:p>
          <a:p>
            <a:r>
              <a:rPr lang="en-US" dirty="0" smtClean="0"/>
              <a:t>Academic libraries have long been the centers for promoting diversity, equity, and inclusion on our campuses. As our broader campus communities embrace these concepts and embark upon their own initiatives, libraries are important resources for </a:t>
            </a:r>
            <a:r>
              <a:rPr lang="en-US" dirty="0" smtClean="0"/>
              <a:t>all areas of our </a:t>
            </a:r>
            <a:r>
              <a:rPr lang="en-US" dirty="0" smtClean="0"/>
              <a:t>campuses </a:t>
            </a:r>
            <a:r>
              <a:rPr lang="en-US" dirty="0" smtClean="0"/>
              <a:t>exploring how best to incorporate </a:t>
            </a:r>
            <a:r>
              <a:rPr lang="en-US" dirty="0" smtClean="0"/>
              <a:t>and promote diversity, equity, and </a:t>
            </a:r>
            <a:r>
              <a:rPr lang="en-US" dirty="0" smtClean="0"/>
              <a:t>inclusion.  </a:t>
            </a:r>
            <a:endParaRPr lang="en-US" dirty="0" smtClean="0"/>
          </a:p>
          <a:p>
            <a:endParaRPr lang="en-US" dirty="0" smtClean="0"/>
          </a:p>
          <a:p>
            <a:r>
              <a:rPr lang="en-US" dirty="0" smtClean="0"/>
              <a:t>I’m using the acronym DEI because my institution is currently hiring a DEI position, but there are other combinations of letters and words referring to the same concepts. </a:t>
            </a:r>
          </a:p>
          <a:p>
            <a:endParaRPr lang="en-US" dirty="0" smtClean="0"/>
          </a:p>
          <a:p>
            <a:r>
              <a:rPr lang="en-US" dirty="0" smtClean="0"/>
              <a:t>This set of slides defines</a:t>
            </a:r>
            <a:r>
              <a:rPr lang="en-US" baseline="0" dirty="0" smtClean="0"/>
              <a:t> DEI and is a first attempt at </a:t>
            </a:r>
            <a:r>
              <a:rPr lang="en-US" baseline="0" dirty="0" smtClean="0"/>
              <a:t>articulating and compiling </a:t>
            </a:r>
            <a:r>
              <a:rPr lang="en-US" baseline="0" dirty="0" smtClean="0"/>
              <a:t>the efforts and initiatives of Montana’s academic </a:t>
            </a:r>
            <a:r>
              <a:rPr lang="en-US" baseline="0" dirty="0" smtClean="0"/>
              <a:t>libraries. </a:t>
            </a:r>
            <a:r>
              <a:rPr lang="en-US" baseline="0" dirty="0" smtClean="0"/>
              <a:t>This list isn’t comprehensive. Please send anything that may help or inform the efforts of other academic libraries to anne.kish@umwestern.edu. A more complete compilation will be made available at the academic symposium in May. </a:t>
            </a:r>
            <a:endParaRPr lang="en-US" dirty="0"/>
          </a:p>
        </p:txBody>
      </p:sp>
      <p:sp>
        <p:nvSpPr>
          <p:cNvPr id="4" name="Slide Number Placeholder 3"/>
          <p:cNvSpPr>
            <a:spLocks noGrp="1"/>
          </p:cNvSpPr>
          <p:nvPr>
            <p:ph type="sldNum" sz="quarter" idx="10"/>
          </p:nvPr>
        </p:nvSpPr>
        <p:spPr/>
        <p:txBody>
          <a:bodyPr/>
          <a:lstStyle/>
          <a:p>
            <a:fld id="{08BC8B37-3A1A-40BA-B2CC-1CC58CB2BE8F}" type="slidenum">
              <a:rPr lang="en-US" smtClean="0"/>
              <a:t>1</a:t>
            </a:fld>
            <a:endParaRPr lang="en-US"/>
          </a:p>
        </p:txBody>
      </p:sp>
    </p:spTree>
    <p:extLst>
      <p:ext uri="{BB962C8B-B14F-4D97-AF65-F5344CB8AC3E}">
        <p14:creationId xmlns:p14="http://schemas.microsoft.com/office/powerpoint/2010/main" val="1295635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you’ve read this far, you probably </a:t>
            </a:r>
            <a:r>
              <a:rPr lang="en-US" baseline="0" dirty="0" smtClean="0"/>
              <a:t>agree that DEI (or a related term or acronym) is important and that libraries have important roles to play. You are already doing one of the things that you can do. Read these slides. Agree with some of it and disagree with some of it. Look further into the elements that intrigue you or resonate with you. Please send me any links to work that you’ve already completed so that I can compile a thorough list of resources that </a:t>
            </a:r>
            <a:r>
              <a:rPr lang="en-US" baseline="0" dirty="0" smtClean="0"/>
              <a:t>we can all draw on as we engage in our own DEI efforts. </a:t>
            </a:r>
            <a:endParaRPr lang="en-US" dirty="0"/>
          </a:p>
        </p:txBody>
      </p:sp>
      <p:sp>
        <p:nvSpPr>
          <p:cNvPr id="4" name="Slide Number Placeholder 3"/>
          <p:cNvSpPr>
            <a:spLocks noGrp="1"/>
          </p:cNvSpPr>
          <p:nvPr>
            <p:ph type="sldNum" sz="quarter" idx="10"/>
          </p:nvPr>
        </p:nvSpPr>
        <p:spPr/>
        <p:txBody>
          <a:bodyPr/>
          <a:lstStyle/>
          <a:p>
            <a:fld id="{08BC8B37-3A1A-40BA-B2CC-1CC58CB2BE8F}" type="slidenum">
              <a:rPr lang="en-US" smtClean="0"/>
              <a:t>10</a:t>
            </a:fld>
            <a:endParaRPr lang="en-US"/>
          </a:p>
        </p:txBody>
      </p:sp>
    </p:spTree>
    <p:extLst>
      <p:ext uri="{BB962C8B-B14F-4D97-AF65-F5344CB8AC3E}">
        <p14:creationId xmlns:p14="http://schemas.microsoft.com/office/powerpoint/2010/main" val="2499022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Small</a:t>
            </a:r>
            <a:r>
              <a:rPr lang="en-US" baseline="0" dirty="0" smtClean="0"/>
              <a:t> institutions may feel like we are behind the curve in our efforts and large institutions may feel like they are pioneering some efforts that haven’t been field-tested. Those are valid concerns. We have some resources to help us all, regardless of where our campuses are on our DEI journeys. </a:t>
            </a:r>
            <a:endParaRPr lang="en-US" dirty="0"/>
          </a:p>
        </p:txBody>
      </p:sp>
      <p:sp>
        <p:nvSpPr>
          <p:cNvPr id="4" name="Slide Number Placeholder 3"/>
          <p:cNvSpPr>
            <a:spLocks noGrp="1"/>
          </p:cNvSpPr>
          <p:nvPr>
            <p:ph type="sldNum" sz="quarter" idx="10"/>
          </p:nvPr>
        </p:nvSpPr>
        <p:spPr/>
        <p:txBody>
          <a:bodyPr/>
          <a:lstStyle/>
          <a:p>
            <a:fld id="{08BC8B37-3A1A-40BA-B2CC-1CC58CB2BE8F}" type="slidenum">
              <a:rPr lang="en-US" smtClean="0"/>
              <a:t>11</a:t>
            </a:fld>
            <a:endParaRPr lang="en-US"/>
          </a:p>
        </p:txBody>
      </p:sp>
    </p:spTree>
    <p:extLst>
      <p:ext uri="{BB962C8B-B14F-4D97-AF65-F5344CB8AC3E}">
        <p14:creationId xmlns:p14="http://schemas.microsoft.com/office/powerpoint/2010/main" val="2934037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examples</a:t>
            </a:r>
            <a:r>
              <a:rPr lang="en-US" baseline="0" dirty="0" smtClean="0"/>
              <a:t> of DEI-related work meant to inform and inspire!</a:t>
            </a:r>
            <a:endParaRPr lang="en-US" dirty="0"/>
          </a:p>
        </p:txBody>
      </p:sp>
      <p:sp>
        <p:nvSpPr>
          <p:cNvPr id="4" name="Slide Number Placeholder 3"/>
          <p:cNvSpPr>
            <a:spLocks noGrp="1"/>
          </p:cNvSpPr>
          <p:nvPr>
            <p:ph type="sldNum" sz="quarter" idx="10"/>
          </p:nvPr>
        </p:nvSpPr>
        <p:spPr/>
        <p:txBody>
          <a:bodyPr/>
          <a:lstStyle/>
          <a:p>
            <a:fld id="{08BC8B37-3A1A-40BA-B2CC-1CC58CB2BE8F}" type="slidenum">
              <a:rPr lang="en-US" smtClean="0"/>
              <a:t>12</a:t>
            </a:fld>
            <a:endParaRPr lang="en-US"/>
          </a:p>
        </p:txBody>
      </p:sp>
    </p:spTree>
    <p:extLst>
      <p:ext uri="{BB962C8B-B14F-4D97-AF65-F5344CB8AC3E}">
        <p14:creationId xmlns:p14="http://schemas.microsoft.com/office/powerpoint/2010/main" val="1279193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examples meant to inform and inspire</a:t>
            </a:r>
            <a:endParaRPr lang="en-US" dirty="0"/>
          </a:p>
        </p:txBody>
      </p:sp>
      <p:sp>
        <p:nvSpPr>
          <p:cNvPr id="4" name="Slide Number Placeholder 3"/>
          <p:cNvSpPr>
            <a:spLocks noGrp="1"/>
          </p:cNvSpPr>
          <p:nvPr>
            <p:ph type="sldNum" sz="quarter" idx="10"/>
          </p:nvPr>
        </p:nvSpPr>
        <p:spPr/>
        <p:txBody>
          <a:bodyPr/>
          <a:lstStyle/>
          <a:p>
            <a:fld id="{08BC8B37-3A1A-40BA-B2CC-1CC58CB2BE8F}" type="slidenum">
              <a:rPr lang="en-US" smtClean="0"/>
              <a:t>13</a:t>
            </a:fld>
            <a:endParaRPr lang="en-US"/>
          </a:p>
        </p:txBody>
      </p:sp>
    </p:spTree>
    <p:extLst>
      <p:ext uri="{BB962C8B-B14F-4D97-AF65-F5344CB8AC3E}">
        <p14:creationId xmlns:p14="http://schemas.microsoft.com/office/powerpoint/2010/main" val="2312317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coming to this virtual session!</a:t>
            </a:r>
            <a:endParaRPr lang="en-US" dirty="0"/>
          </a:p>
        </p:txBody>
      </p:sp>
      <p:sp>
        <p:nvSpPr>
          <p:cNvPr id="4" name="Slide Number Placeholder 3"/>
          <p:cNvSpPr>
            <a:spLocks noGrp="1"/>
          </p:cNvSpPr>
          <p:nvPr>
            <p:ph type="sldNum" sz="quarter" idx="10"/>
          </p:nvPr>
        </p:nvSpPr>
        <p:spPr/>
        <p:txBody>
          <a:bodyPr/>
          <a:lstStyle/>
          <a:p>
            <a:fld id="{08BC8B37-3A1A-40BA-B2CC-1CC58CB2BE8F}" type="slidenum">
              <a:rPr lang="en-US" smtClean="0"/>
              <a:t>14</a:t>
            </a:fld>
            <a:endParaRPr lang="en-US"/>
          </a:p>
        </p:txBody>
      </p:sp>
    </p:spTree>
    <p:extLst>
      <p:ext uri="{BB962C8B-B14F-4D97-AF65-F5344CB8AC3E}">
        <p14:creationId xmlns:p14="http://schemas.microsoft.com/office/powerpoint/2010/main" val="1657389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BC8B37-3A1A-40BA-B2CC-1CC58CB2BE8F}" type="slidenum">
              <a:rPr lang="en-US" smtClean="0"/>
              <a:t>15</a:t>
            </a:fld>
            <a:endParaRPr lang="en-US"/>
          </a:p>
        </p:txBody>
      </p:sp>
    </p:spTree>
    <p:extLst>
      <p:ext uri="{BB962C8B-B14F-4D97-AF65-F5344CB8AC3E}">
        <p14:creationId xmlns:p14="http://schemas.microsoft.com/office/powerpoint/2010/main" val="3498412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Montana</a:t>
            </a:r>
            <a:r>
              <a:rPr lang="en-US" baseline="0" dirty="0" smtClean="0"/>
              <a:t> is a chapter member of the Association of College and Research Libraries. ACRL provides members with training opportunities relating to DEI. </a:t>
            </a:r>
            <a:endParaRPr lang="en-US" dirty="0"/>
          </a:p>
        </p:txBody>
      </p:sp>
      <p:sp>
        <p:nvSpPr>
          <p:cNvPr id="4" name="Slide Number Placeholder 3"/>
          <p:cNvSpPr>
            <a:spLocks noGrp="1"/>
          </p:cNvSpPr>
          <p:nvPr>
            <p:ph type="sldNum" sz="quarter" idx="10"/>
          </p:nvPr>
        </p:nvSpPr>
        <p:spPr/>
        <p:txBody>
          <a:bodyPr/>
          <a:lstStyle/>
          <a:p>
            <a:fld id="{08BC8B37-3A1A-40BA-B2CC-1CC58CB2BE8F}" type="slidenum">
              <a:rPr lang="en-US" smtClean="0"/>
              <a:t>2</a:t>
            </a:fld>
            <a:endParaRPr lang="en-US"/>
          </a:p>
        </p:txBody>
      </p:sp>
    </p:spTree>
    <p:extLst>
      <p:ext uri="{BB962C8B-B14F-4D97-AF65-F5344CB8AC3E}">
        <p14:creationId xmlns:p14="http://schemas.microsoft.com/office/powerpoint/2010/main" val="449181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I’ll start with three definitions. The words diversity, equity, and inclusion mean</a:t>
            </a:r>
            <a:r>
              <a:rPr lang="en-US" baseline="0" dirty="0" smtClean="0"/>
              <a:t> m</a:t>
            </a:r>
            <a:r>
              <a:rPr lang="en-US" dirty="0" smtClean="0"/>
              <a:t>any things to many people. More than just words to be defined,</a:t>
            </a:r>
            <a:r>
              <a:rPr lang="en-US" baseline="0" dirty="0" smtClean="0"/>
              <a:t> these are words that evoke concepts, ideals, and goals. </a:t>
            </a:r>
            <a:r>
              <a:rPr lang="en-US" dirty="0" smtClean="0"/>
              <a:t>Were we together, </a:t>
            </a:r>
            <a:r>
              <a:rPr lang="en-US" baseline="0" dirty="0" smtClean="0"/>
              <a:t>we would take time to share thoughts right now. Absent our togetherness </a:t>
            </a:r>
            <a:r>
              <a:rPr lang="en-US" baseline="0" dirty="0" smtClean="0">
                <a:sym typeface="Wingdings" panose="05000000000000000000" pitchFamily="2" charset="2"/>
              </a:rPr>
              <a:t>, here are</a:t>
            </a:r>
            <a:r>
              <a:rPr lang="en-US" baseline="0" dirty="0" smtClean="0"/>
              <a:t> definitions from </a:t>
            </a:r>
            <a:r>
              <a:rPr lang="en-US" dirty="0" smtClean="0"/>
              <a:t>Merriam-Webster.</a:t>
            </a:r>
            <a:endParaRPr lang="en-US" dirty="0"/>
          </a:p>
        </p:txBody>
      </p:sp>
      <p:sp>
        <p:nvSpPr>
          <p:cNvPr id="4" name="Slide Number Placeholder 3"/>
          <p:cNvSpPr>
            <a:spLocks noGrp="1"/>
          </p:cNvSpPr>
          <p:nvPr>
            <p:ph type="sldNum" sz="quarter" idx="10"/>
          </p:nvPr>
        </p:nvSpPr>
        <p:spPr/>
        <p:txBody>
          <a:bodyPr/>
          <a:lstStyle/>
          <a:p>
            <a:fld id="{08BC8B37-3A1A-40BA-B2CC-1CC58CB2BE8F}" type="slidenum">
              <a:rPr lang="en-US" smtClean="0"/>
              <a:t>3</a:t>
            </a:fld>
            <a:endParaRPr lang="en-US"/>
          </a:p>
        </p:txBody>
      </p:sp>
    </p:spTree>
    <p:extLst>
      <p:ext uri="{BB962C8B-B14F-4D97-AF65-F5344CB8AC3E}">
        <p14:creationId xmlns:p14="http://schemas.microsoft.com/office/powerpoint/2010/main" val="1152541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Every DEI presentation I see has people standing on boxes to achieve equity. Is that a good metaphor? I think the fence is the metaphor for the systemic problem. Would it be better to address the fence instead of the people’s bodies? I’d love to hear your thoughts. </a:t>
            </a:r>
          </a:p>
          <a:p>
            <a:endParaRPr lang="en-US" baseline="0" dirty="0" smtClean="0"/>
          </a:p>
          <a:p>
            <a:r>
              <a:rPr lang="en-US" dirty="0" smtClean="0"/>
              <a:t>“Food for thought” article:</a:t>
            </a:r>
          </a:p>
          <a:p>
            <a:r>
              <a:rPr lang="en-US" dirty="0" err="1" smtClean="0"/>
              <a:t>Kutner</a:t>
            </a:r>
            <a:r>
              <a:rPr lang="en-US" dirty="0" smtClean="0"/>
              <a:t>, Paul. (2016, November 1). </a:t>
            </a:r>
            <a:r>
              <a:rPr lang="en-US" i="1" dirty="0" smtClean="0"/>
              <a:t>The problem with that equity v. equality graphic you’re using. </a:t>
            </a:r>
            <a:r>
              <a:rPr lang="en-US" dirty="0" smtClean="0"/>
              <a:t>SVP. http://www.socialventurepartners.org/wp-content/uploads/2018/01/Problem-with-Equity-vs-Equality-Graphic.pdf</a:t>
            </a:r>
            <a:endParaRPr lang="en-US" dirty="0"/>
          </a:p>
        </p:txBody>
      </p:sp>
      <p:sp>
        <p:nvSpPr>
          <p:cNvPr id="4" name="Slide Number Placeholder 3"/>
          <p:cNvSpPr>
            <a:spLocks noGrp="1"/>
          </p:cNvSpPr>
          <p:nvPr>
            <p:ph type="sldNum" sz="quarter" idx="10"/>
          </p:nvPr>
        </p:nvSpPr>
        <p:spPr/>
        <p:txBody>
          <a:bodyPr/>
          <a:lstStyle/>
          <a:p>
            <a:fld id="{08BC8B37-3A1A-40BA-B2CC-1CC58CB2BE8F}" type="slidenum">
              <a:rPr lang="en-US" smtClean="0"/>
              <a:t>4</a:t>
            </a:fld>
            <a:endParaRPr lang="en-US"/>
          </a:p>
        </p:txBody>
      </p:sp>
    </p:spTree>
    <p:extLst>
      <p:ext uri="{BB962C8B-B14F-4D97-AF65-F5344CB8AC3E}">
        <p14:creationId xmlns:p14="http://schemas.microsoft.com/office/powerpoint/2010/main" val="2651113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Librarians spend a</a:t>
            </a:r>
            <a:r>
              <a:rPr lang="en-US" baseline="0" dirty="0" smtClean="0"/>
              <a:t> lot of time thinking about inclusivity in the context of collection development, programming, accessibility, etc. There’s one area that stands out to me as an area for my own improvement and perhaps some of you can relate. I survey people about their interests, when they can meet, etc. I do my best to create opportunities for everyone to participate in everything, but sometimes I look at the most vital groups – the decision-making groups or recommendation </a:t>
            </a:r>
            <a:r>
              <a:rPr lang="en-US" baseline="0" dirty="0" smtClean="0"/>
              <a:t>groups </a:t>
            </a:r>
            <a:r>
              <a:rPr lang="en-US" baseline="0" dirty="0" smtClean="0"/>
              <a:t>in </a:t>
            </a:r>
            <a:r>
              <a:rPr lang="en-US" baseline="0" dirty="0" smtClean="0"/>
              <a:t>particular. I </a:t>
            </a:r>
            <a:r>
              <a:rPr lang="en-US" baseline="0" dirty="0" smtClean="0"/>
              <a:t>don’t see the representation that I hope for. Everybody has the same invitation to the same tables, but I’ll ask myself if I’m doing what I can to make sure that people or groups  understand why their voices are valuable. Recruiting people is uncomfortable because it can skew an otherwise organically formed group </a:t>
            </a:r>
            <a:r>
              <a:rPr lang="en-US" baseline="0" dirty="0" smtClean="0"/>
              <a:t>of volunteers and </a:t>
            </a:r>
            <a:r>
              <a:rPr lang="en-US" baseline="0" dirty="0" smtClean="0"/>
              <a:t>because I don’t want to bug people. On the other hand, without recruitment, I’m going to continue to wish for input that I won’t get.  </a:t>
            </a:r>
            <a:endParaRPr lang="en-US" dirty="0"/>
          </a:p>
        </p:txBody>
      </p:sp>
      <p:sp>
        <p:nvSpPr>
          <p:cNvPr id="4" name="Slide Number Placeholder 3"/>
          <p:cNvSpPr>
            <a:spLocks noGrp="1"/>
          </p:cNvSpPr>
          <p:nvPr>
            <p:ph type="sldNum" sz="quarter" idx="10"/>
          </p:nvPr>
        </p:nvSpPr>
        <p:spPr/>
        <p:txBody>
          <a:bodyPr/>
          <a:lstStyle/>
          <a:p>
            <a:fld id="{08BC8B37-3A1A-40BA-B2CC-1CC58CB2BE8F}" type="slidenum">
              <a:rPr lang="en-US" smtClean="0"/>
              <a:t>5</a:t>
            </a:fld>
            <a:endParaRPr lang="en-US"/>
          </a:p>
        </p:txBody>
      </p:sp>
    </p:spTree>
    <p:extLst>
      <p:ext uri="{BB962C8B-B14F-4D97-AF65-F5344CB8AC3E}">
        <p14:creationId xmlns:p14="http://schemas.microsoft.com/office/powerpoint/2010/main" val="3371685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practices are prevalent, but institutions</a:t>
            </a:r>
            <a:r>
              <a:rPr lang="en-US" baseline="0" dirty="0" smtClean="0"/>
              <a:t> appear to differ substantially in the pace at which we are working toward these. As expected, the smaller universities tend to have fewer resources to devote to best practices and some universities are better-positioned to document efforts in ways that are publicly discoverable. Many of us do engage in work that isn’t well-documented in public-facing formats. Hopefully, we can work toward documenting our efforts to share with one another. </a:t>
            </a:r>
            <a:r>
              <a:rPr lang="en-US" dirty="0" smtClean="0"/>
              <a:t>Those of us looking to</a:t>
            </a:r>
            <a:r>
              <a:rPr lang="en-US" baseline="0" dirty="0" smtClean="0"/>
              <a:t> g</a:t>
            </a:r>
            <a:r>
              <a:rPr lang="en-US" dirty="0" smtClean="0"/>
              <a:t>et started with any of these three practices have plenty of Montana examples to look to. </a:t>
            </a:r>
            <a:endParaRPr lang="en-US" dirty="0"/>
          </a:p>
        </p:txBody>
      </p:sp>
      <p:sp>
        <p:nvSpPr>
          <p:cNvPr id="4" name="Slide Number Placeholder 3"/>
          <p:cNvSpPr>
            <a:spLocks noGrp="1"/>
          </p:cNvSpPr>
          <p:nvPr>
            <p:ph type="sldNum" sz="quarter" idx="10"/>
          </p:nvPr>
        </p:nvSpPr>
        <p:spPr/>
        <p:txBody>
          <a:bodyPr/>
          <a:lstStyle/>
          <a:p>
            <a:fld id="{08BC8B37-3A1A-40BA-B2CC-1CC58CB2BE8F}" type="slidenum">
              <a:rPr lang="en-US" smtClean="0"/>
              <a:t>6</a:t>
            </a:fld>
            <a:endParaRPr lang="en-US"/>
          </a:p>
        </p:txBody>
      </p:sp>
    </p:spTree>
    <p:extLst>
      <p:ext uri="{BB962C8B-B14F-4D97-AF65-F5344CB8AC3E}">
        <p14:creationId xmlns:p14="http://schemas.microsoft.com/office/powerpoint/2010/main" val="2555134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Land Acknowledgement that I ever heard was spoken at the opening session of a library conference. About the first ten Land Acknowledgements that I heard were at library events. This is because my life is library-centric, but it’s also because librarians</a:t>
            </a:r>
            <a:r>
              <a:rPr lang="en-US" baseline="0" dirty="0" smtClean="0"/>
              <a:t> were among the first profession to widely value land acknowledgements. </a:t>
            </a:r>
            <a:r>
              <a:rPr lang="en-US" dirty="0" smtClean="0"/>
              <a:t>The</a:t>
            </a:r>
            <a:r>
              <a:rPr lang="en-US" baseline="0" dirty="0" smtClean="0"/>
              <a:t> first acknowledgements </a:t>
            </a:r>
            <a:r>
              <a:rPr lang="en-US" dirty="0" smtClean="0"/>
              <a:t>were impactful and focused on educating</a:t>
            </a:r>
            <a:r>
              <a:rPr lang="en-US" baseline="0" dirty="0" smtClean="0"/>
              <a:t> attendees. Today, </a:t>
            </a:r>
            <a:r>
              <a:rPr lang="en-US" dirty="0" smtClean="0"/>
              <a:t>Land</a:t>
            </a:r>
            <a:r>
              <a:rPr lang="en-US" baseline="0" dirty="0" smtClean="0"/>
              <a:t> Acknowledgements are being re-written as action statements or even calls to action. </a:t>
            </a:r>
            <a:endParaRPr lang="en-US" dirty="0"/>
          </a:p>
        </p:txBody>
      </p:sp>
      <p:sp>
        <p:nvSpPr>
          <p:cNvPr id="4" name="Slide Number Placeholder 3"/>
          <p:cNvSpPr>
            <a:spLocks noGrp="1"/>
          </p:cNvSpPr>
          <p:nvPr>
            <p:ph type="sldNum" sz="quarter" idx="10"/>
          </p:nvPr>
        </p:nvSpPr>
        <p:spPr/>
        <p:txBody>
          <a:bodyPr/>
          <a:lstStyle/>
          <a:p>
            <a:fld id="{08BC8B37-3A1A-40BA-B2CC-1CC58CB2BE8F}" type="slidenum">
              <a:rPr lang="en-US" smtClean="0"/>
              <a:t>7</a:t>
            </a:fld>
            <a:endParaRPr lang="en-US"/>
          </a:p>
        </p:txBody>
      </p:sp>
    </p:spTree>
    <p:extLst>
      <p:ext uri="{BB962C8B-B14F-4D97-AF65-F5344CB8AC3E}">
        <p14:creationId xmlns:p14="http://schemas.microsoft.com/office/powerpoint/2010/main" val="870237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DEI efforts</a:t>
            </a:r>
            <a:r>
              <a:rPr lang="en-US" baseline="0" dirty="0" smtClean="0"/>
              <a:t> are nothing new in libraries, but they are newer to university accreditation bodies. Equity was mentioned once in the previous edition of NWCCU accreditation manual, but it didn’t rise to the level of being specifically included in a standard. In the current accreditation manual, the word equity rises to the first sentence of standard #1.  Funding is naturally tied to supporting standards. Consequently, some campuses are funding DEI efforts at a new level, creating opportunities for libraries.   </a:t>
            </a:r>
            <a:endParaRPr lang="en-US" dirty="0"/>
          </a:p>
        </p:txBody>
      </p:sp>
      <p:sp>
        <p:nvSpPr>
          <p:cNvPr id="4" name="Slide Number Placeholder 3"/>
          <p:cNvSpPr>
            <a:spLocks noGrp="1"/>
          </p:cNvSpPr>
          <p:nvPr>
            <p:ph type="sldNum" sz="quarter" idx="10"/>
          </p:nvPr>
        </p:nvSpPr>
        <p:spPr/>
        <p:txBody>
          <a:bodyPr/>
          <a:lstStyle/>
          <a:p>
            <a:fld id="{08BC8B37-3A1A-40BA-B2CC-1CC58CB2BE8F}" type="slidenum">
              <a:rPr lang="en-US" smtClean="0"/>
              <a:t>8</a:t>
            </a:fld>
            <a:endParaRPr lang="en-US"/>
          </a:p>
        </p:txBody>
      </p:sp>
    </p:spTree>
    <p:extLst>
      <p:ext uri="{BB962C8B-B14F-4D97-AF65-F5344CB8AC3E}">
        <p14:creationId xmlns:p14="http://schemas.microsoft.com/office/powerpoint/2010/main" val="2937656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Campus</a:t>
            </a:r>
            <a:r>
              <a:rPr lang="en-US" baseline="0" dirty="0" smtClean="0"/>
              <a:t> leadership </a:t>
            </a:r>
            <a:r>
              <a:rPr lang="en-US" dirty="0" smtClean="0"/>
              <a:t>tend</a:t>
            </a:r>
            <a:r>
              <a:rPr lang="en-US" baseline="0" dirty="0" smtClean="0"/>
              <a:t> to speak in broad terms about</a:t>
            </a:r>
            <a:r>
              <a:rPr lang="en-US" dirty="0" smtClean="0"/>
              <a:t> fostering a culture of respect. </a:t>
            </a:r>
            <a:r>
              <a:rPr lang="en-US" baseline="0" dirty="0" smtClean="0"/>
              <a:t>As it pertains to DEI, the recent change in priorities driven by accreditation bodies have accelerated our opportunities for learning more and implementing more DEI-related programs and initiatives. Collectively we are moving toward identifying the indicators of success by which we’ll measure DEI efforts. Although the approach and the language feel institutional, we have the opportunity to achieve genuinely useful outcomes. Libraries can help bridge the efforts to secure accreditation to the personal success stories of students whose education and well-being are enriched by institutional DEI efforts. </a:t>
            </a:r>
            <a:endParaRPr lang="en-US" dirty="0"/>
          </a:p>
        </p:txBody>
      </p:sp>
      <p:sp>
        <p:nvSpPr>
          <p:cNvPr id="4" name="Slide Number Placeholder 3"/>
          <p:cNvSpPr>
            <a:spLocks noGrp="1"/>
          </p:cNvSpPr>
          <p:nvPr>
            <p:ph type="sldNum" sz="quarter" idx="10"/>
          </p:nvPr>
        </p:nvSpPr>
        <p:spPr/>
        <p:txBody>
          <a:bodyPr/>
          <a:lstStyle/>
          <a:p>
            <a:fld id="{08BC8B37-3A1A-40BA-B2CC-1CC58CB2BE8F}" type="slidenum">
              <a:rPr lang="en-US" smtClean="0"/>
              <a:t>9</a:t>
            </a:fld>
            <a:endParaRPr lang="en-US"/>
          </a:p>
        </p:txBody>
      </p:sp>
    </p:spTree>
    <p:extLst>
      <p:ext uri="{BB962C8B-B14F-4D97-AF65-F5344CB8AC3E}">
        <p14:creationId xmlns:p14="http://schemas.microsoft.com/office/powerpoint/2010/main" val="18071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887D75D-132A-449C-BAD8-B193A333F1E5}"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953D51-C4B1-481C-8078-64A69ECF8089}" type="slidenum">
              <a:rPr lang="en-US" smtClean="0"/>
              <a:t>‹#›</a:t>
            </a:fld>
            <a:endParaRPr lang="en-US"/>
          </a:p>
        </p:txBody>
      </p:sp>
    </p:spTree>
    <p:extLst>
      <p:ext uri="{BB962C8B-B14F-4D97-AF65-F5344CB8AC3E}">
        <p14:creationId xmlns:p14="http://schemas.microsoft.com/office/powerpoint/2010/main" val="19189313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87D75D-132A-449C-BAD8-B193A333F1E5}"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53D51-C4B1-481C-8078-64A69ECF8089}" type="slidenum">
              <a:rPr lang="en-US" smtClean="0"/>
              <a:t>‹#›</a:t>
            </a:fld>
            <a:endParaRPr lang="en-US"/>
          </a:p>
        </p:txBody>
      </p:sp>
    </p:spTree>
    <p:extLst>
      <p:ext uri="{BB962C8B-B14F-4D97-AF65-F5344CB8AC3E}">
        <p14:creationId xmlns:p14="http://schemas.microsoft.com/office/powerpoint/2010/main" val="2423243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87D75D-132A-449C-BAD8-B193A333F1E5}"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53D51-C4B1-481C-8078-64A69ECF8089}" type="slidenum">
              <a:rPr lang="en-US" smtClean="0"/>
              <a:t>‹#›</a:t>
            </a:fld>
            <a:endParaRPr lang="en-US"/>
          </a:p>
        </p:txBody>
      </p:sp>
    </p:spTree>
    <p:extLst>
      <p:ext uri="{BB962C8B-B14F-4D97-AF65-F5344CB8AC3E}">
        <p14:creationId xmlns:p14="http://schemas.microsoft.com/office/powerpoint/2010/main" val="2941500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887D75D-132A-449C-BAD8-B193A333F1E5}"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31812" y="3244139"/>
            <a:ext cx="779767" cy="365125"/>
          </a:xfrm>
        </p:spPr>
        <p:txBody>
          <a:bodyPr/>
          <a:lstStyle/>
          <a:p>
            <a:fld id="{76953D51-C4B1-481C-8078-64A69ECF8089}" type="slidenum">
              <a:rPr lang="en-US" smtClean="0"/>
              <a:t>‹#›</a:t>
            </a:fld>
            <a:endParaRPr lang="en-US"/>
          </a:p>
        </p:txBody>
      </p:sp>
    </p:spTree>
    <p:extLst>
      <p:ext uri="{BB962C8B-B14F-4D97-AF65-F5344CB8AC3E}">
        <p14:creationId xmlns:p14="http://schemas.microsoft.com/office/powerpoint/2010/main" val="3476874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87D75D-132A-449C-BAD8-B193A333F1E5}"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953D51-C4B1-481C-8078-64A69ECF8089}" type="slidenum">
              <a:rPr lang="en-US" smtClean="0"/>
              <a:t>‹#›</a:t>
            </a:fld>
            <a:endParaRPr lang="en-US"/>
          </a:p>
        </p:txBody>
      </p:sp>
    </p:spTree>
    <p:extLst>
      <p:ext uri="{BB962C8B-B14F-4D97-AF65-F5344CB8AC3E}">
        <p14:creationId xmlns:p14="http://schemas.microsoft.com/office/powerpoint/2010/main" val="1527592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C887D75D-132A-449C-BAD8-B193A333F1E5}"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953D51-C4B1-481C-8078-64A69ECF8089}" type="slidenum">
              <a:rPr lang="en-US" smtClean="0"/>
              <a:t>‹#›</a:t>
            </a:fld>
            <a:endParaRPr lang="en-US"/>
          </a:p>
        </p:txBody>
      </p:sp>
    </p:spTree>
    <p:extLst>
      <p:ext uri="{BB962C8B-B14F-4D97-AF65-F5344CB8AC3E}">
        <p14:creationId xmlns:p14="http://schemas.microsoft.com/office/powerpoint/2010/main" val="13540301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C887D75D-132A-449C-BAD8-B193A333F1E5}" type="datetimeFigureOut">
              <a:rPr lang="en-US" smtClean="0"/>
              <a:t>12/23/2021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6953D51-C4B1-481C-8078-64A69ECF8089}" type="slidenum">
              <a:rPr lang="en-US" smtClean="0"/>
              <a:t>‹#›</a:t>
            </a:fld>
            <a:endParaRPr lang="en-US"/>
          </a:p>
        </p:txBody>
      </p:sp>
    </p:spTree>
    <p:extLst>
      <p:ext uri="{BB962C8B-B14F-4D97-AF65-F5344CB8AC3E}">
        <p14:creationId xmlns:p14="http://schemas.microsoft.com/office/powerpoint/2010/main" val="242835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C887D75D-132A-449C-BAD8-B193A333F1E5}"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953D51-C4B1-481C-8078-64A69ECF8089}"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092098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87D75D-132A-449C-BAD8-B193A333F1E5}"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953D51-C4B1-481C-8078-64A69ECF8089}" type="slidenum">
              <a:rPr lang="en-US" smtClean="0"/>
              <a:t>‹#›</a:t>
            </a:fld>
            <a:endParaRPr lang="en-US"/>
          </a:p>
        </p:txBody>
      </p:sp>
    </p:spTree>
    <p:extLst>
      <p:ext uri="{BB962C8B-B14F-4D97-AF65-F5344CB8AC3E}">
        <p14:creationId xmlns:p14="http://schemas.microsoft.com/office/powerpoint/2010/main" val="2669165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7D75D-132A-449C-BAD8-B193A333F1E5}"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953D51-C4B1-481C-8078-64A69ECF8089}" type="slidenum">
              <a:rPr lang="en-US" smtClean="0"/>
              <a:t>‹#›</a:t>
            </a:fld>
            <a:endParaRPr lang="en-US"/>
          </a:p>
        </p:txBody>
      </p:sp>
    </p:spTree>
    <p:extLst>
      <p:ext uri="{BB962C8B-B14F-4D97-AF65-F5344CB8AC3E}">
        <p14:creationId xmlns:p14="http://schemas.microsoft.com/office/powerpoint/2010/main" val="3021926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C887D75D-132A-449C-BAD8-B193A333F1E5}" type="datetimeFigureOut">
              <a:rPr lang="en-US" smtClean="0"/>
              <a:t>12/23/2021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6953D51-C4B1-481C-8078-64A69ECF8089}" type="slidenum">
              <a:rPr lang="en-US" smtClean="0"/>
              <a:t>‹#›</a:t>
            </a:fld>
            <a:endParaRPr lang="en-US"/>
          </a:p>
        </p:txBody>
      </p:sp>
    </p:spTree>
    <p:extLst>
      <p:ext uri="{BB962C8B-B14F-4D97-AF65-F5344CB8AC3E}">
        <p14:creationId xmlns:p14="http://schemas.microsoft.com/office/powerpoint/2010/main" val="2524645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887D75D-132A-449C-BAD8-B193A333F1E5}" type="datetimeFigureOut">
              <a:rPr lang="en-US" smtClean="0"/>
              <a:t>12/23/2021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6953D51-C4B1-481C-8078-64A69ECF8089}" type="slidenum">
              <a:rPr lang="en-US" smtClean="0"/>
              <a:t>‹#›</a:t>
            </a:fld>
            <a:endParaRPr lang="en-US"/>
          </a:p>
        </p:txBody>
      </p:sp>
    </p:spTree>
    <p:extLst>
      <p:ext uri="{BB962C8B-B14F-4D97-AF65-F5344CB8AC3E}">
        <p14:creationId xmlns:p14="http://schemas.microsoft.com/office/powerpoint/2010/main" val="206908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4000">
              <a:srgbClr val="A7C6CD"/>
            </a:gs>
            <a:gs pos="100000">
              <a:schemeClr val="accent1">
                <a:lumMod val="20000"/>
                <a:lumOff val="80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887D75D-132A-449C-BAD8-B193A333F1E5}" type="datetimeFigureOut">
              <a:rPr lang="en-US" smtClean="0"/>
              <a:t>12/23/2021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6953D51-C4B1-481C-8078-64A69ECF8089}" type="slidenum">
              <a:rPr lang="en-US" smtClean="0"/>
              <a:t>‹#›</a:t>
            </a:fld>
            <a:endParaRPr lang="en-US"/>
          </a:p>
        </p:txBody>
      </p:sp>
    </p:spTree>
    <p:extLst>
      <p:ext uri="{BB962C8B-B14F-4D97-AF65-F5344CB8AC3E}">
        <p14:creationId xmlns:p14="http://schemas.microsoft.com/office/powerpoint/2010/main" val="116908420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www.usf.edu/business/certificates/diversity-equity-inclusion/"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hyperlink" Target="https://nwccu.org/equity-resource-library/" TargetMode="External"/><Relationship Id="rId5" Type="http://schemas.openxmlformats.org/officeDocument/2006/relationships/hyperlink" Target="https://acrl.libguides.com/diversity/standardstoolkit" TargetMode="External"/><Relationship Id="rId4" Type="http://schemas.openxmlformats.org/officeDocument/2006/relationships/hyperlink" Target="https://www.ala.org/acrl/issues/edi"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umt.edu/diversity/dac/task-force.php" TargetMode="External"/><Relationship Id="rId3" Type="http://schemas.openxmlformats.org/officeDocument/2006/relationships/hyperlink" Target="https://www.montana.edu/studentdiversity/" TargetMode="External"/><Relationship Id="rId7" Type="http://schemas.openxmlformats.org/officeDocument/2006/relationships/hyperlink" Target="https://www.gfcmsu.edu/about/dei/"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hyperlink" Target="https://www.lib.montana.edu/about/mission-vision/" TargetMode="External"/><Relationship Id="rId5" Type="http://schemas.openxmlformats.org/officeDocument/2006/relationships/hyperlink" Target="https://www.fvcc.edu/about-fvcc/strategic-plan/" TargetMode="External"/><Relationship Id="rId4" Type="http://schemas.openxmlformats.org/officeDocument/2006/relationships/hyperlink" Target="https://www.msubillings.edu/engagement/diversity/"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fpcc.edu/wp-content/uploads/2021/09/FPCC-Annual-Report-2020-A.pdf" TargetMode="External"/><Relationship Id="rId3" Type="http://schemas.openxmlformats.org/officeDocument/2006/relationships/hyperlink" Target="https://www.dawson.edu/news-events/newsroom.html/article/2021/10/06/dcc-to-host-indigenous-peoples-day" TargetMode="External"/><Relationship Id="rId7" Type="http://schemas.openxmlformats.org/officeDocument/2006/relationships/hyperlink" Target="https://content.milescc.edu/DownloadFiles/AMessageofInclusion.pdf"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hyperlink" Target="https://www.mtech.edu/counseling/diversity.html" TargetMode="External"/><Relationship Id="rId5" Type="http://schemas.openxmlformats.org/officeDocument/2006/relationships/hyperlink" Target="https://www.umt.edu/diversity-equity-inclusion-plan/" TargetMode="External"/><Relationship Id="rId4" Type="http://schemas.openxmlformats.org/officeDocument/2006/relationships/hyperlink" Target="https://www.umt.edu/diverseu/"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8" Type="http://schemas.openxmlformats.org/officeDocument/2006/relationships/hyperlink" Target="https://nwccu.org/accreditation/standards-policies/standards/" TargetMode="External"/><Relationship Id="rId3" Type="http://schemas.openxmlformats.org/officeDocument/2006/relationships/hyperlink" Target="https://www.umt.edu/diverseu/schedule/default.php" TargetMode="External"/><Relationship Id="rId7" Type="http://schemas.openxmlformats.org/officeDocument/2006/relationships/hyperlink" Target="https://www.merriam-webster.com/dictionary/inclusion"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hyperlink" Target="https://www.merriam-webster.com/dictionary/equity" TargetMode="External"/><Relationship Id="rId5" Type="http://schemas.openxmlformats.org/officeDocument/2006/relationships/hyperlink" Target="https://www.merriam-webster.com/dictionary/diversity" TargetMode="External"/><Relationship Id="rId4" Type="http://schemas.openxmlformats.org/officeDocument/2006/relationships/hyperlink" Target="https://www.youtube.com/watch?v=rKVFFJhIvS8"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ideo" Target="https://www.youtube.com/embed/rKVFFJhIvS8" TargetMode="External"/><Relationship Id="rId5" Type="http://schemas.openxmlformats.org/officeDocument/2006/relationships/hyperlink" Target="https://www.ala.org/acrl/aboutacrl/strategicplan/stratplan"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nativegov.org/resources/beyond-land-acknowledgment-a-guide/"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313701" y="675250"/>
            <a:ext cx="7166732" cy="2937333"/>
          </a:xfrm>
          <a:solidFill>
            <a:srgbClr val="A7C6CD"/>
          </a:solidFill>
          <a:ln>
            <a:noFill/>
          </a:ln>
        </p:spPr>
        <p:txBody>
          <a:bodyPr>
            <a:noAutofit/>
          </a:bodyPr>
          <a:lstStyle/>
          <a:p>
            <a:pPr algn="r"/>
            <a:r>
              <a:rPr lang="en-US" sz="8800" b="1" dirty="0" smtClean="0">
                <a:latin typeface="Bookman Old Style" panose="02050604050505020204" pitchFamily="18" charset="0"/>
              </a:rPr>
              <a:t>Diversity</a:t>
            </a:r>
            <a:br>
              <a:rPr lang="en-US" sz="8800" b="1" dirty="0" smtClean="0">
                <a:latin typeface="Bookman Old Style" panose="02050604050505020204" pitchFamily="18" charset="0"/>
              </a:rPr>
            </a:br>
            <a:r>
              <a:rPr lang="en-US" sz="8800" b="1" dirty="0" smtClean="0">
                <a:latin typeface="Bookman Old Style" panose="02050604050505020204" pitchFamily="18" charset="0"/>
              </a:rPr>
              <a:t>Equity</a:t>
            </a:r>
            <a:br>
              <a:rPr lang="en-US" sz="8800" b="1" dirty="0" smtClean="0">
                <a:latin typeface="Bookman Old Style" panose="02050604050505020204" pitchFamily="18" charset="0"/>
              </a:rPr>
            </a:br>
            <a:r>
              <a:rPr lang="en-US" sz="8800" b="1" dirty="0" smtClean="0">
                <a:latin typeface="Bookman Old Style" panose="02050604050505020204" pitchFamily="18" charset="0"/>
              </a:rPr>
              <a:t>Inclusion</a:t>
            </a:r>
            <a:endParaRPr lang="en-US" sz="8800" b="1" dirty="0">
              <a:latin typeface="Bookman Old Style" panose="02050604050505020204" pitchFamily="18" charset="0"/>
            </a:endParaRPr>
          </a:p>
        </p:txBody>
      </p:sp>
      <p:sp>
        <p:nvSpPr>
          <p:cNvPr id="7" name="Text Placeholder 6"/>
          <p:cNvSpPr>
            <a:spLocks noGrp="1"/>
          </p:cNvSpPr>
          <p:nvPr>
            <p:ph type="body" idx="1"/>
          </p:nvPr>
        </p:nvSpPr>
        <p:spPr>
          <a:xfrm>
            <a:off x="2680653" y="10218535"/>
            <a:ext cx="5452998" cy="677759"/>
          </a:xfrm>
          <a:solidFill>
            <a:srgbClr val="00B0F0"/>
          </a:solidFill>
          <a:effectLst>
            <a:reflection blurRad="6350" stA="52000" endA="300" endPos="35000" dir="5400000" sy="-100000" algn="bl" rotWithShape="0"/>
          </a:effectLst>
        </p:spPr>
        <p:txBody>
          <a:bodyPr>
            <a:noAutofit/>
          </a:bodyPr>
          <a:lstStyle/>
          <a:p>
            <a:r>
              <a:rPr lang="en-US" sz="3600" dirty="0" smtClean="0">
                <a:ln>
                  <a:solidFill>
                    <a:sysClr val="windowText" lastClr="000000"/>
                  </a:solidFill>
                </a:ln>
                <a:latin typeface="Bell MT" panose="02020503060305020303" pitchFamily="18" charset="0"/>
              </a:rPr>
              <a:t>The State </a:t>
            </a:r>
          </a:p>
          <a:p>
            <a:r>
              <a:rPr lang="en-US" sz="3600" dirty="0" smtClean="0">
                <a:ln>
                  <a:solidFill>
                    <a:sysClr val="windowText" lastClr="000000"/>
                  </a:solidFill>
                </a:ln>
                <a:latin typeface="Bell MT" panose="02020503060305020303" pitchFamily="18" charset="0"/>
              </a:rPr>
              <a:t>Of the State</a:t>
            </a:r>
            <a:endParaRPr lang="en-US" sz="3600" dirty="0">
              <a:ln>
                <a:solidFill>
                  <a:sysClr val="windowText" lastClr="000000"/>
                </a:solidFill>
              </a:ln>
              <a:latin typeface="Bell MT" panose="02020503060305020303" pitchFamily="18" charset="0"/>
            </a:endParaRPr>
          </a:p>
        </p:txBody>
      </p:sp>
      <p:pic>
        <p:nvPicPr>
          <p:cNvPr id="2" name="Picture 1"/>
          <p:cNvPicPr>
            <a:picLocks noChangeAspect="1"/>
          </p:cNvPicPr>
          <p:nvPr/>
        </p:nvPicPr>
        <p:blipFill>
          <a:blip r:embed="rId3"/>
          <a:stretch>
            <a:fillRect/>
          </a:stretch>
        </p:blipFill>
        <p:spPr>
          <a:xfrm>
            <a:off x="448188" y="3876425"/>
            <a:ext cx="4676775" cy="2581275"/>
          </a:xfrm>
          <a:prstGeom prst="rect">
            <a:avLst/>
          </a:prstGeom>
        </p:spPr>
      </p:pic>
      <p:sp>
        <p:nvSpPr>
          <p:cNvPr id="3" name="TextBox 2"/>
          <p:cNvSpPr txBox="1"/>
          <p:nvPr/>
        </p:nvSpPr>
        <p:spPr>
          <a:xfrm>
            <a:off x="10419644" y="5842147"/>
            <a:ext cx="1772356" cy="1231106"/>
          </a:xfrm>
          <a:prstGeom prst="rect">
            <a:avLst/>
          </a:prstGeom>
          <a:noFill/>
        </p:spPr>
        <p:txBody>
          <a:bodyPr wrap="square" rtlCol="0">
            <a:spAutoFit/>
          </a:bodyPr>
          <a:lstStyle/>
          <a:p>
            <a:r>
              <a:rPr lang="en-US" sz="1400" dirty="0" smtClean="0">
                <a:latin typeface="Bookman Old Style" panose="02050604050505020204" pitchFamily="18" charset="0"/>
              </a:rPr>
              <a:t>Anne Kish, </a:t>
            </a:r>
            <a:r>
              <a:rPr lang="en-US" sz="1400" dirty="0" smtClean="0">
                <a:latin typeface="Bookman Old Style" panose="02050604050505020204" pitchFamily="18" charset="0"/>
              </a:rPr>
              <a:t>MLIS</a:t>
            </a:r>
          </a:p>
          <a:p>
            <a:r>
              <a:rPr lang="en-US" sz="1400" dirty="0" smtClean="0">
                <a:latin typeface="Bookman Old Style" panose="02050604050505020204" pitchFamily="18" charset="0"/>
              </a:rPr>
              <a:t>University of Montana Western</a:t>
            </a:r>
            <a:endParaRPr lang="en-US" sz="1400" dirty="0" smtClean="0">
              <a:latin typeface="Bookman Old Style" panose="02050604050505020204" pitchFamily="18" charset="0"/>
            </a:endParaRPr>
          </a:p>
          <a:p>
            <a:r>
              <a:rPr lang="en-US" sz="1400" dirty="0" smtClean="0">
                <a:latin typeface="Bookman Old Style" panose="02050604050505020204" pitchFamily="18" charset="0"/>
              </a:rPr>
              <a:t>December 2021</a:t>
            </a:r>
          </a:p>
          <a:p>
            <a:endParaRPr lang="en-US" dirty="0"/>
          </a:p>
        </p:txBody>
      </p:sp>
    </p:spTree>
    <p:extLst>
      <p:ext uri="{BB962C8B-B14F-4D97-AF65-F5344CB8AC3E}">
        <p14:creationId xmlns:p14="http://schemas.microsoft.com/office/powerpoint/2010/main" val="2502033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390" y="338666"/>
            <a:ext cx="8915399" cy="1174044"/>
          </a:xfrm>
          <a:solidFill>
            <a:srgbClr val="A7C6CD"/>
          </a:solidFill>
        </p:spPr>
        <p:txBody>
          <a:bodyPr>
            <a:noAutofit/>
          </a:bodyPr>
          <a:lstStyle/>
          <a:p>
            <a:r>
              <a:rPr lang="en-US" sz="4000" b="1" dirty="0" smtClean="0">
                <a:latin typeface="Bookman Old Style" panose="02050604050505020204" pitchFamily="18" charset="0"/>
              </a:rPr>
              <a:t>What can I do to contribute to DEI efforts right now?</a:t>
            </a:r>
            <a:endParaRPr lang="en-US" sz="4000" b="1" dirty="0">
              <a:latin typeface="Bookman Old Style" panose="02050604050505020204" pitchFamily="18" charset="0"/>
            </a:endParaRPr>
          </a:p>
        </p:txBody>
      </p:sp>
      <p:sp>
        <p:nvSpPr>
          <p:cNvPr id="3" name="Subtitle 2"/>
          <p:cNvSpPr>
            <a:spLocks noGrp="1"/>
          </p:cNvSpPr>
          <p:nvPr>
            <p:ph type="body" idx="1"/>
          </p:nvPr>
        </p:nvSpPr>
        <p:spPr>
          <a:xfrm>
            <a:off x="1279700" y="1817511"/>
            <a:ext cx="9083499" cy="4560711"/>
          </a:xfrm>
        </p:spPr>
        <p:txBody>
          <a:bodyPr>
            <a:normAutofit/>
          </a:bodyPr>
          <a:lstStyle/>
          <a:p>
            <a:pPr marL="285750" indent="-285750">
              <a:buFont typeface="Arial" panose="020B0604020202020204" pitchFamily="34" charset="0"/>
              <a:buChar char="•"/>
            </a:pPr>
            <a:r>
              <a:rPr lang="en-US" sz="2400" dirty="0" smtClean="0">
                <a:latin typeface="Bookman Old Style" panose="02050604050505020204" pitchFamily="18" charset="0"/>
              </a:rPr>
              <a:t>Collection </a:t>
            </a:r>
            <a:r>
              <a:rPr lang="en-US" sz="2400" dirty="0" smtClean="0">
                <a:latin typeface="Bookman Old Style" panose="02050604050505020204" pitchFamily="18" charset="0"/>
              </a:rPr>
              <a:t>development and personal consultation. </a:t>
            </a:r>
            <a:r>
              <a:rPr lang="en-US" sz="2400" dirty="0" smtClean="0">
                <a:latin typeface="Bookman Old Style" panose="02050604050505020204" pitchFamily="18" charset="0"/>
              </a:rPr>
              <a:t>Provide resources </a:t>
            </a:r>
            <a:r>
              <a:rPr lang="en-US" sz="2400" dirty="0" smtClean="0">
                <a:latin typeface="Bookman Old Style" panose="02050604050505020204" pitchFamily="18" charset="0"/>
              </a:rPr>
              <a:t>and advice for others on your campus who are engaging in DEI work. </a:t>
            </a:r>
            <a:endParaRPr lang="en-US" sz="2400" dirty="0" smtClean="0">
              <a:latin typeface="Bookman Old Style" panose="02050604050505020204" pitchFamily="18" charset="0"/>
            </a:endParaRPr>
          </a:p>
          <a:p>
            <a:pPr marL="285750" indent="-285750">
              <a:buFont typeface="Arial" panose="020B0604020202020204" pitchFamily="34" charset="0"/>
              <a:buChar char="•"/>
            </a:pPr>
            <a:r>
              <a:rPr lang="en-US" sz="2400" dirty="0" smtClean="0">
                <a:latin typeface="Bookman Old Style" panose="02050604050505020204" pitchFamily="18" charset="0"/>
              </a:rPr>
              <a:t>Go </a:t>
            </a:r>
            <a:r>
              <a:rPr lang="en-US" sz="2400" dirty="0">
                <a:latin typeface="Bookman Old Style" panose="02050604050505020204" pitchFamily="18" charset="0"/>
              </a:rPr>
              <a:t>to </a:t>
            </a:r>
            <a:r>
              <a:rPr lang="en-US" sz="2400" dirty="0" smtClean="0">
                <a:latin typeface="Bookman Old Style" panose="02050604050505020204" pitchFamily="18" charset="0"/>
              </a:rPr>
              <a:t>DEI-related or tangentially related events at your institution and in your community. Find the people who want to give you input.</a:t>
            </a:r>
          </a:p>
          <a:p>
            <a:pPr marL="285750" indent="-285750">
              <a:buFont typeface="Arial" panose="020B0604020202020204" pitchFamily="34" charset="0"/>
              <a:buChar char="•"/>
            </a:pPr>
            <a:r>
              <a:rPr lang="en-US" sz="2400" dirty="0" smtClean="0">
                <a:latin typeface="Bookman Old Style" panose="02050604050505020204" pitchFamily="18" charset="0"/>
              </a:rPr>
              <a:t>If you are a funding authority, pay for your employees to go to institutional and community events. </a:t>
            </a:r>
          </a:p>
          <a:p>
            <a:pPr marL="285750" indent="-285750">
              <a:buFont typeface="Arial" panose="020B0604020202020204" pitchFamily="34" charset="0"/>
              <a:buChar char="•"/>
            </a:pPr>
            <a:r>
              <a:rPr lang="en-US" sz="2400" dirty="0" smtClean="0">
                <a:latin typeface="Bookman Old Style" panose="02050604050505020204" pitchFamily="18" charset="0"/>
              </a:rPr>
              <a:t>Provide </a:t>
            </a:r>
            <a:r>
              <a:rPr lang="en-US" sz="2400" dirty="0">
                <a:latin typeface="Bookman Old Style" panose="02050604050505020204" pitchFamily="18" charset="0"/>
              </a:rPr>
              <a:t>space </a:t>
            </a:r>
            <a:r>
              <a:rPr lang="en-US" sz="2400" dirty="0" smtClean="0">
                <a:latin typeface="Bookman Old Style" panose="02050604050505020204" pitchFamily="18" charset="0"/>
              </a:rPr>
              <a:t>and promotion for </a:t>
            </a:r>
            <a:r>
              <a:rPr lang="en-US" sz="2400" dirty="0">
                <a:latin typeface="Bookman Old Style" panose="02050604050505020204" pitchFamily="18" charset="0"/>
              </a:rPr>
              <a:t>events </a:t>
            </a:r>
            <a:r>
              <a:rPr lang="en-US" sz="2400" dirty="0" smtClean="0">
                <a:latin typeface="Bookman Old Style" panose="02050604050505020204" pitchFamily="18" charset="0"/>
              </a:rPr>
              <a:t>and displays at </a:t>
            </a:r>
            <a:r>
              <a:rPr lang="en-US" sz="2400" dirty="0">
                <a:latin typeface="Bookman Old Style" panose="02050604050505020204" pitchFamily="18" charset="0"/>
              </a:rPr>
              <a:t>your library – </a:t>
            </a:r>
            <a:r>
              <a:rPr lang="en-US" sz="2400" dirty="0" smtClean="0">
                <a:latin typeface="Bookman Old Style" panose="02050604050505020204" pitchFamily="18" charset="0"/>
              </a:rPr>
              <a:t>be the hub.</a:t>
            </a:r>
            <a:r>
              <a:rPr lang="en-US" sz="2400" dirty="0">
                <a:latin typeface="Bookman Old Style" panose="02050604050505020204" pitchFamily="18" charset="0"/>
              </a:rPr>
              <a:t/>
            </a:r>
            <a:br>
              <a:rPr lang="en-US" sz="2400" dirty="0">
                <a:latin typeface="Bookman Old Style" panose="02050604050505020204" pitchFamily="18" charset="0"/>
              </a:rPr>
            </a:br>
            <a:endParaRPr lang="en-US" sz="2400" dirty="0">
              <a:latin typeface="Bookman Old Style" panose="02050604050505020204" pitchFamily="18" charset="0"/>
            </a:endParaRPr>
          </a:p>
        </p:txBody>
      </p:sp>
    </p:spTree>
    <p:extLst>
      <p:ext uri="{BB962C8B-B14F-4D97-AF65-F5344CB8AC3E}">
        <p14:creationId xmlns:p14="http://schemas.microsoft.com/office/powerpoint/2010/main" val="1512031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57" y="248355"/>
            <a:ext cx="10295466" cy="1049867"/>
          </a:xfrm>
          <a:solidFill>
            <a:srgbClr val="A7C6CD"/>
          </a:solidFill>
        </p:spPr>
        <p:txBody>
          <a:bodyPr>
            <a:noAutofit/>
          </a:bodyPr>
          <a:lstStyle/>
          <a:p>
            <a:r>
              <a:rPr lang="en-US" sz="8000" b="1" dirty="0" smtClean="0">
                <a:latin typeface="Bookman Old Style" panose="02050604050505020204" pitchFamily="18" charset="0"/>
              </a:rPr>
              <a:t>Handy Resources:</a:t>
            </a:r>
            <a:endParaRPr lang="en-US" sz="8000" b="1" dirty="0">
              <a:latin typeface="Bookman Old Style" panose="02050604050505020204" pitchFamily="18" charset="0"/>
            </a:endParaRPr>
          </a:p>
        </p:txBody>
      </p:sp>
      <p:sp>
        <p:nvSpPr>
          <p:cNvPr id="3" name="Text Placeholder 2"/>
          <p:cNvSpPr>
            <a:spLocks noGrp="1"/>
          </p:cNvSpPr>
          <p:nvPr>
            <p:ph type="body" idx="1"/>
          </p:nvPr>
        </p:nvSpPr>
        <p:spPr>
          <a:xfrm>
            <a:off x="248357" y="1693333"/>
            <a:ext cx="11256254" cy="4842933"/>
          </a:xfrm>
        </p:spPr>
        <p:txBody>
          <a:bodyPr>
            <a:noAutofit/>
          </a:bodyPr>
          <a:lstStyle/>
          <a:p>
            <a:pPr marL="285750" indent="-285750">
              <a:buFont typeface="Arial" panose="020B0604020202020204" pitchFamily="34" charset="0"/>
              <a:buChar char="•"/>
            </a:pPr>
            <a:r>
              <a:rPr lang="en-US" sz="2400" dirty="0" smtClean="0"/>
              <a:t>Welcome to Dr. Jennifer Oates, new Library Director at Carroll College. She just completed the University </a:t>
            </a:r>
            <a:r>
              <a:rPr lang="en-US" sz="2400" dirty="0"/>
              <a:t>of South </a:t>
            </a:r>
            <a:r>
              <a:rPr lang="en-US" sz="2400" dirty="0" smtClean="0"/>
              <a:t>Florida’s “</a:t>
            </a:r>
            <a:r>
              <a:rPr lang="en-US" sz="2400" dirty="0">
                <a:hlinkClick r:id="rId3"/>
              </a:rPr>
              <a:t>Diversity, Equity and Inclusion in the Workplace </a:t>
            </a:r>
            <a:r>
              <a:rPr lang="en-US" sz="2400" dirty="0" smtClean="0">
                <a:hlinkClick r:id="rId3"/>
              </a:rPr>
              <a:t>Certificate</a:t>
            </a:r>
            <a:r>
              <a:rPr lang="en-US" sz="2400" dirty="0" smtClean="0"/>
              <a:t>.” She has graciously offered to be a resource for anyone who’d like to reach out to her. </a:t>
            </a:r>
          </a:p>
          <a:p>
            <a:pPr marL="285750" indent="-285750">
              <a:buFont typeface="Arial" panose="020B0604020202020204" pitchFamily="34" charset="0"/>
              <a:buChar char="•"/>
            </a:pPr>
            <a:r>
              <a:rPr lang="en-US" sz="2400" dirty="0" smtClean="0"/>
              <a:t>ACRL maintains a LibGuide to provide information on Equity, Diversity, and Inclusion, including links to continuing education opportunities. </a:t>
            </a:r>
            <a:r>
              <a:rPr lang="en-US" sz="2400" dirty="0" smtClean="0">
                <a:hlinkClick r:id="rId4"/>
              </a:rPr>
              <a:t>https</a:t>
            </a:r>
            <a:r>
              <a:rPr lang="en-US" sz="2400" dirty="0">
                <a:hlinkClick r:id="rId4"/>
              </a:rPr>
              <a:t>://</a:t>
            </a:r>
            <a:r>
              <a:rPr lang="en-US" sz="2400" dirty="0" smtClean="0">
                <a:hlinkClick r:id="rId4"/>
              </a:rPr>
              <a:t>www.ala.org/acrl/issues/edi</a:t>
            </a:r>
            <a:endParaRPr lang="en-US" sz="2400" dirty="0" smtClean="0"/>
          </a:p>
          <a:p>
            <a:pPr marL="285750" indent="-285750">
              <a:buFont typeface="Arial" panose="020B0604020202020204" pitchFamily="34" charset="0"/>
              <a:buChar char="•"/>
            </a:pPr>
            <a:r>
              <a:rPr lang="en-US" sz="2400" dirty="0" smtClean="0"/>
              <a:t>ACRL’s Diversity Standards Toolkit aims to provide ideas for implementing </a:t>
            </a:r>
            <a:r>
              <a:rPr lang="en-US" sz="2400" dirty="0"/>
              <a:t>Diversity Standards </a:t>
            </a:r>
            <a:r>
              <a:rPr lang="en-US" sz="2400" dirty="0">
                <a:hlinkClick r:id="rId5"/>
              </a:rPr>
              <a:t>https://</a:t>
            </a:r>
            <a:r>
              <a:rPr lang="en-US" sz="2400" dirty="0" smtClean="0">
                <a:hlinkClick r:id="rId5"/>
              </a:rPr>
              <a:t>acrl.libguides.com/diversity/standardstoolkit</a:t>
            </a:r>
            <a:endParaRPr lang="en-US" sz="2400" dirty="0" smtClean="0"/>
          </a:p>
          <a:p>
            <a:pPr marL="285750" indent="-285750">
              <a:buFont typeface="Arial" panose="020B0604020202020204" pitchFamily="34" charset="0"/>
              <a:buChar char="•"/>
            </a:pPr>
            <a:r>
              <a:rPr lang="en-US" sz="2400" dirty="0" smtClean="0"/>
              <a:t>Northwest Commission on College's and Universities (NWCCU) provides extensive resources to assist institutions </a:t>
            </a:r>
            <a:r>
              <a:rPr lang="en-US" sz="2400" dirty="0"/>
              <a:t>in cultivating DEI </a:t>
            </a:r>
            <a:r>
              <a:rPr lang="en-US" sz="2400" dirty="0" smtClean="0">
                <a:hlinkClick r:id="rId6"/>
              </a:rPr>
              <a:t>https</a:t>
            </a:r>
            <a:r>
              <a:rPr lang="en-US" sz="2400" dirty="0">
                <a:hlinkClick r:id="rId6"/>
              </a:rPr>
              <a:t>://nwccu.org/equity-resource-library/</a:t>
            </a:r>
            <a:r>
              <a:rPr lang="en-US" sz="2400" dirty="0"/>
              <a:t/>
            </a:r>
            <a:br>
              <a:rPr lang="en-US" sz="2400" dirty="0"/>
            </a:br>
            <a:endParaRPr lang="en-US" sz="2400" dirty="0"/>
          </a:p>
        </p:txBody>
      </p:sp>
    </p:spTree>
    <p:extLst>
      <p:ext uri="{BB962C8B-B14F-4D97-AF65-F5344CB8AC3E}">
        <p14:creationId xmlns:p14="http://schemas.microsoft.com/office/powerpoint/2010/main" val="3151173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2445" y="225778"/>
            <a:ext cx="8319911" cy="1457573"/>
          </a:xfrm>
          <a:solidFill>
            <a:srgbClr val="A7C6CD"/>
          </a:solidFill>
        </p:spPr>
        <p:txBody>
          <a:bodyPr>
            <a:normAutofit fontScale="90000"/>
          </a:bodyPr>
          <a:lstStyle/>
          <a:p>
            <a:r>
              <a:rPr lang="en-US" sz="6600" b="1" dirty="0" smtClean="0">
                <a:latin typeface="Bookman Old Style" panose="02050604050505020204" pitchFamily="18" charset="0"/>
              </a:rPr>
              <a:t>Selected Current Campus Initiatives</a:t>
            </a:r>
            <a:endParaRPr lang="en-US" sz="6600" b="1" dirty="0">
              <a:latin typeface="Bookman Old Style" panose="02050604050505020204" pitchFamily="18" charset="0"/>
            </a:endParaRPr>
          </a:p>
        </p:txBody>
      </p:sp>
      <p:sp>
        <p:nvSpPr>
          <p:cNvPr id="4" name="Rectangle 3"/>
          <p:cNvSpPr/>
          <p:nvPr/>
        </p:nvSpPr>
        <p:spPr>
          <a:xfrm>
            <a:off x="1072445" y="2235200"/>
            <a:ext cx="9787466" cy="4247317"/>
          </a:xfrm>
          <a:prstGeom prst="rect">
            <a:avLst/>
          </a:prstGeom>
        </p:spPr>
        <p:txBody>
          <a:bodyPr wrap="square">
            <a:spAutoFit/>
          </a:bodyPr>
          <a:lstStyle/>
          <a:p>
            <a:r>
              <a:rPr lang="en-US" dirty="0">
                <a:solidFill>
                  <a:schemeClr val="tx1">
                    <a:lumMod val="65000"/>
                    <a:lumOff val="35000"/>
                  </a:schemeClr>
                </a:solidFill>
                <a:latin typeface="Bookman Old Style" panose="02050604050505020204" pitchFamily="18" charset="0"/>
              </a:rPr>
              <a:t>Examples of universities and libraries that are dedicating resources to formal activities in support of DEI:</a:t>
            </a:r>
          </a:p>
          <a:p>
            <a:endParaRPr lang="en-US" dirty="0">
              <a:solidFill>
                <a:schemeClr val="tx1">
                  <a:lumMod val="65000"/>
                  <a:lumOff val="35000"/>
                </a:schemeClr>
              </a:solidFill>
              <a:latin typeface="Bookman Old Style" panose="02050604050505020204" pitchFamily="18" charset="0"/>
            </a:endParaRPr>
          </a:p>
          <a:p>
            <a:pPr marL="285750" indent="-285750">
              <a:buFont typeface="Arial" panose="020B0604020202020204" pitchFamily="34" charset="0"/>
              <a:buChar char="•"/>
            </a:pPr>
            <a:r>
              <a:rPr lang="en-US" dirty="0">
                <a:solidFill>
                  <a:schemeClr val="tx1">
                    <a:lumMod val="65000"/>
                    <a:lumOff val="35000"/>
                  </a:schemeClr>
                </a:solidFill>
                <a:latin typeface="Bookman Old Style" panose="02050604050505020204" pitchFamily="18" charset="0"/>
              </a:rPr>
              <a:t>Dedicated Offices / personnel:</a:t>
            </a:r>
          </a:p>
          <a:p>
            <a:r>
              <a:rPr lang="en-US" dirty="0">
                <a:solidFill>
                  <a:schemeClr val="tx1">
                    <a:lumMod val="65000"/>
                    <a:lumOff val="35000"/>
                  </a:schemeClr>
                </a:solidFill>
                <a:latin typeface="Bookman Old Style" panose="02050604050505020204" pitchFamily="18" charset="0"/>
              </a:rPr>
              <a:t>          * MSU </a:t>
            </a:r>
            <a:r>
              <a:rPr lang="en-US" dirty="0" smtClean="0">
                <a:solidFill>
                  <a:schemeClr val="tx1">
                    <a:lumMod val="65000"/>
                    <a:lumOff val="35000"/>
                  </a:schemeClr>
                </a:solidFill>
                <a:latin typeface="Bookman Old Style" panose="02050604050505020204" pitchFamily="18" charset="0"/>
              </a:rPr>
              <a:t>Bozeman located a  </a:t>
            </a:r>
            <a:r>
              <a:rPr lang="en-US" dirty="0" smtClean="0">
                <a:solidFill>
                  <a:schemeClr val="tx1">
                    <a:lumMod val="65000"/>
                    <a:lumOff val="35000"/>
                  </a:schemeClr>
                </a:solidFill>
                <a:latin typeface="Bookman Old Style" panose="02050604050505020204" pitchFamily="18" charset="0"/>
                <a:hlinkClick r:id="rId3"/>
              </a:rPr>
              <a:t>Diversity </a:t>
            </a:r>
            <a:r>
              <a:rPr lang="en-US" dirty="0">
                <a:solidFill>
                  <a:schemeClr val="tx1">
                    <a:lumMod val="65000"/>
                    <a:lumOff val="35000"/>
                  </a:schemeClr>
                </a:solidFill>
                <a:latin typeface="Bookman Old Style" panose="02050604050505020204" pitchFamily="18" charset="0"/>
                <a:hlinkClick r:id="rId3"/>
              </a:rPr>
              <a:t>and Inclusion Student </a:t>
            </a:r>
            <a:r>
              <a:rPr lang="en-US" dirty="0" smtClean="0">
                <a:solidFill>
                  <a:schemeClr val="tx1">
                    <a:lumMod val="65000"/>
                    <a:lumOff val="35000"/>
                  </a:schemeClr>
                </a:solidFill>
                <a:latin typeface="Bookman Old Style" panose="02050604050505020204" pitchFamily="18" charset="0"/>
                <a:hlinkClick r:id="rId3"/>
              </a:rPr>
              <a:t>Commons</a:t>
            </a:r>
            <a:r>
              <a:rPr lang="en-US" dirty="0" smtClean="0">
                <a:solidFill>
                  <a:schemeClr val="tx1">
                    <a:lumMod val="65000"/>
                    <a:lumOff val="35000"/>
                  </a:schemeClr>
                </a:solidFill>
                <a:latin typeface="Bookman Old Style" panose="02050604050505020204" pitchFamily="18" charset="0"/>
              </a:rPr>
              <a:t> </a:t>
            </a:r>
            <a:r>
              <a:rPr lang="en-US" dirty="0">
                <a:solidFill>
                  <a:schemeClr val="tx1">
                    <a:lumMod val="65000"/>
                    <a:lumOff val="35000"/>
                  </a:schemeClr>
                </a:solidFill>
                <a:latin typeface="Bookman Old Style" panose="02050604050505020204" pitchFamily="18" charset="0"/>
              </a:rPr>
              <a:t>in the </a:t>
            </a:r>
            <a:r>
              <a:rPr lang="en-US" dirty="0" smtClean="0">
                <a:solidFill>
                  <a:schemeClr val="tx1">
                    <a:lumMod val="65000"/>
                    <a:lumOff val="35000"/>
                  </a:schemeClr>
                </a:solidFill>
                <a:latin typeface="Bookman Old Style" panose="02050604050505020204" pitchFamily="18" charset="0"/>
              </a:rPr>
              <a:t>	  		student union building</a:t>
            </a:r>
          </a:p>
          <a:p>
            <a:r>
              <a:rPr lang="en-US" dirty="0">
                <a:solidFill>
                  <a:schemeClr val="tx1">
                    <a:lumMod val="65000"/>
                    <a:lumOff val="35000"/>
                  </a:schemeClr>
                </a:solidFill>
                <a:latin typeface="Bookman Old Style" panose="02050604050505020204" pitchFamily="18" charset="0"/>
              </a:rPr>
              <a:t>	 </a:t>
            </a:r>
            <a:r>
              <a:rPr lang="en-US" dirty="0" smtClean="0">
                <a:solidFill>
                  <a:schemeClr val="tx1">
                    <a:lumMod val="65000"/>
                    <a:lumOff val="35000"/>
                  </a:schemeClr>
                </a:solidFill>
                <a:latin typeface="Bookman Old Style" panose="02050604050505020204" pitchFamily="18" charset="0"/>
              </a:rPr>
              <a:t>   * MSU Billings located the </a:t>
            </a:r>
            <a:r>
              <a:rPr lang="en-US" dirty="0" smtClean="0">
                <a:solidFill>
                  <a:schemeClr val="tx1">
                    <a:lumMod val="65000"/>
                    <a:lumOff val="35000"/>
                  </a:schemeClr>
                </a:solidFill>
                <a:latin typeface="Bookman Old Style" panose="02050604050505020204" pitchFamily="18" charset="0"/>
                <a:hlinkClick r:id="rId4"/>
              </a:rPr>
              <a:t>Diversity Center </a:t>
            </a:r>
            <a:r>
              <a:rPr lang="en-US" dirty="0" smtClean="0">
                <a:solidFill>
                  <a:schemeClr val="tx1">
                    <a:lumMod val="65000"/>
                    <a:lumOff val="35000"/>
                  </a:schemeClr>
                </a:solidFill>
                <a:latin typeface="Bookman Old Style" panose="02050604050505020204" pitchFamily="18" charset="0"/>
              </a:rPr>
              <a:t>in the Student Union Building</a:t>
            </a:r>
          </a:p>
          <a:p>
            <a:endParaRPr lang="en-US" dirty="0">
              <a:solidFill>
                <a:schemeClr val="tx1">
                  <a:lumMod val="65000"/>
                  <a:lumOff val="35000"/>
                </a:schemeClr>
              </a:solidFill>
              <a:latin typeface="Bookman Old Style" panose="02050604050505020204" pitchFamily="18" charset="0"/>
            </a:endParaRPr>
          </a:p>
          <a:p>
            <a:pPr marL="285750" indent="-285750">
              <a:buFont typeface="Arial" panose="020B0604020202020204" pitchFamily="34" charset="0"/>
              <a:buChar char="•"/>
            </a:pPr>
            <a:r>
              <a:rPr lang="en-US" dirty="0">
                <a:solidFill>
                  <a:schemeClr val="tx1">
                    <a:lumMod val="65000"/>
                    <a:lumOff val="35000"/>
                  </a:schemeClr>
                </a:solidFill>
                <a:latin typeface="Bookman Old Style" panose="02050604050505020204" pitchFamily="18" charset="0"/>
              </a:rPr>
              <a:t>Including DEI in formal </a:t>
            </a:r>
            <a:r>
              <a:rPr lang="en-US" dirty="0" smtClean="0">
                <a:solidFill>
                  <a:schemeClr val="tx1">
                    <a:lumMod val="65000"/>
                    <a:lumOff val="35000"/>
                  </a:schemeClr>
                </a:solidFill>
                <a:latin typeface="Bookman Old Style" panose="02050604050505020204" pitchFamily="18" charset="0"/>
              </a:rPr>
              <a:t>mission statements / strategic plans</a:t>
            </a:r>
            <a:r>
              <a:rPr lang="en-US" dirty="0">
                <a:solidFill>
                  <a:schemeClr val="tx1">
                    <a:lumMod val="65000"/>
                    <a:lumOff val="35000"/>
                  </a:schemeClr>
                </a:solidFill>
                <a:latin typeface="Bookman Old Style" panose="02050604050505020204" pitchFamily="18" charset="0"/>
              </a:rPr>
              <a:t>:</a:t>
            </a:r>
          </a:p>
          <a:p>
            <a:r>
              <a:rPr lang="en-US" dirty="0">
                <a:solidFill>
                  <a:schemeClr val="tx1">
                    <a:lumMod val="65000"/>
                    <a:lumOff val="35000"/>
                  </a:schemeClr>
                </a:solidFill>
                <a:latin typeface="Bookman Old Style" panose="02050604050505020204" pitchFamily="18" charset="0"/>
              </a:rPr>
              <a:t>           *FVCC tied DEI to a specific goal in their </a:t>
            </a:r>
            <a:r>
              <a:rPr lang="en-US" dirty="0">
                <a:solidFill>
                  <a:schemeClr val="tx1">
                    <a:lumMod val="65000"/>
                    <a:lumOff val="35000"/>
                  </a:schemeClr>
                </a:solidFill>
                <a:latin typeface="Bookman Old Style" panose="02050604050505020204" pitchFamily="18" charset="0"/>
                <a:hlinkClick r:id="rId5"/>
              </a:rPr>
              <a:t>Strategic Plan </a:t>
            </a:r>
            <a:endParaRPr lang="en-US" dirty="0" smtClean="0">
              <a:solidFill>
                <a:schemeClr val="tx1">
                  <a:lumMod val="65000"/>
                  <a:lumOff val="35000"/>
                </a:schemeClr>
              </a:solidFill>
              <a:latin typeface="Bookman Old Style" panose="02050604050505020204" pitchFamily="18" charset="0"/>
            </a:endParaRPr>
          </a:p>
          <a:p>
            <a:r>
              <a:rPr lang="en-US" dirty="0">
                <a:solidFill>
                  <a:schemeClr val="tx1">
                    <a:lumMod val="65000"/>
                    <a:lumOff val="35000"/>
                  </a:schemeClr>
                </a:solidFill>
                <a:latin typeface="Bookman Old Style" panose="02050604050505020204" pitchFamily="18" charset="0"/>
              </a:rPr>
              <a:t>	 </a:t>
            </a:r>
            <a:r>
              <a:rPr lang="en-US" dirty="0" smtClean="0">
                <a:solidFill>
                  <a:schemeClr val="tx1">
                    <a:lumMod val="65000"/>
                    <a:lumOff val="35000"/>
                  </a:schemeClr>
                </a:solidFill>
                <a:latin typeface="Bookman Old Style" panose="02050604050505020204" pitchFamily="18" charset="0"/>
              </a:rPr>
              <a:t>    *MSU Bozeman Library’s </a:t>
            </a:r>
            <a:r>
              <a:rPr lang="en-US" dirty="0" smtClean="0">
                <a:solidFill>
                  <a:schemeClr val="tx1">
                    <a:lumMod val="65000"/>
                    <a:lumOff val="35000"/>
                  </a:schemeClr>
                </a:solidFill>
                <a:latin typeface="Bookman Old Style" panose="02050604050505020204" pitchFamily="18" charset="0"/>
                <a:hlinkClick r:id="rId6"/>
              </a:rPr>
              <a:t>mission, vision, values statement</a:t>
            </a:r>
            <a:endParaRPr lang="en-US" dirty="0" smtClean="0">
              <a:solidFill>
                <a:schemeClr val="tx1">
                  <a:lumMod val="65000"/>
                  <a:lumOff val="35000"/>
                </a:schemeClr>
              </a:solidFill>
              <a:latin typeface="Bookman Old Style" panose="02050604050505020204" pitchFamily="18" charset="0"/>
            </a:endParaRPr>
          </a:p>
          <a:p>
            <a:endParaRPr lang="en-US" dirty="0">
              <a:solidFill>
                <a:schemeClr val="tx1">
                  <a:lumMod val="65000"/>
                  <a:lumOff val="35000"/>
                </a:schemeClr>
              </a:solidFill>
              <a:latin typeface="Bookman Old Style" panose="02050604050505020204" pitchFamily="18" charset="0"/>
            </a:endParaRPr>
          </a:p>
          <a:p>
            <a:pPr marL="285750" indent="-285750">
              <a:buFont typeface="Arial" panose="020B0604020202020204" pitchFamily="34" charset="0"/>
              <a:buChar char="•"/>
            </a:pPr>
            <a:r>
              <a:rPr lang="en-US" dirty="0">
                <a:solidFill>
                  <a:schemeClr val="tx1">
                    <a:lumMod val="65000"/>
                    <a:lumOff val="35000"/>
                  </a:schemeClr>
                </a:solidFill>
                <a:latin typeface="Bookman Old Style" panose="02050604050505020204" pitchFamily="18" charset="0"/>
              </a:rPr>
              <a:t>Committees / Teams / Task Forces:</a:t>
            </a:r>
          </a:p>
          <a:p>
            <a:r>
              <a:rPr lang="en-US" dirty="0">
                <a:solidFill>
                  <a:schemeClr val="tx1">
                    <a:lumMod val="65000"/>
                    <a:lumOff val="35000"/>
                  </a:schemeClr>
                </a:solidFill>
                <a:latin typeface="Bookman Old Style" panose="02050604050505020204" pitchFamily="18" charset="0"/>
              </a:rPr>
              <a:t>           * Great Falls College has a standing </a:t>
            </a:r>
            <a:r>
              <a:rPr lang="en-US" dirty="0">
                <a:solidFill>
                  <a:schemeClr val="tx1">
                    <a:lumMod val="65000"/>
                    <a:lumOff val="35000"/>
                  </a:schemeClr>
                </a:solidFill>
                <a:latin typeface="Bookman Old Style" panose="02050604050505020204" pitchFamily="18" charset="0"/>
                <a:hlinkClick r:id="rId7"/>
              </a:rPr>
              <a:t>DEI </a:t>
            </a:r>
            <a:r>
              <a:rPr lang="en-US" dirty="0" smtClean="0">
                <a:solidFill>
                  <a:schemeClr val="tx1">
                    <a:lumMod val="65000"/>
                    <a:lumOff val="35000"/>
                  </a:schemeClr>
                </a:solidFill>
                <a:latin typeface="Bookman Old Style" panose="02050604050505020204" pitchFamily="18" charset="0"/>
                <a:hlinkClick r:id="rId7"/>
              </a:rPr>
              <a:t>Team</a:t>
            </a:r>
            <a:endParaRPr lang="en-US" dirty="0" smtClean="0">
              <a:solidFill>
                <a:schemeClr val="tx1">
                  <a:lumMod val="65000"/>
                  <a:lumOff val="35000"/>
                </a:schemeClr>
              </a:solidFill>
              <a:latin typeface="Bookman Old Style" panose="02050604050505020204" pitchFamily="18" charset="0"/>
            </a:endParaRPr>
          </a:p>
          <a:p>
            <a:r>
              <a:rPr lang="en-US" dirty="0">
                <a:solidFill>
                  <a:schemeClr val="tx1">
                    <a:lumMod val="65000"/>
                    <a:lumOff val="35000"/>
                  </a:schemeClr>
                </a:solidFill>
                <a:latin typeface="Bookman Old Style" panose="02050604050505020204" pitchFamily="18" charset="0"/>
              </a:rPr>
              <a:t>	 </a:t>
            </a:r>
            <a:r>
              <a:rPr lang="en-US" dirty="0" smtClean="0">
                <a:solidFill>
                  <a:schemeClr val="tx1">
                    <a:lumMod val="65000"/>
                    <a:lumOff val="35000"/>
                  </a:schemeClr>
                </a:solidFill>
                <a:latin typeface="Bookman Old Style" panose="02050604050505020204" pitchFamily="18" charset="0"/>
              </a:rPr>
              <a:t>    * UM Missoula list of </a:t>
            </a:r>
            <a:r>
              <a:rPr lang="en-US" dirty="0" smtClean="0">
                <a:solidFill>
                  <a:schemeClr val="tx1">
                    <a:lumMod val="65000"/>
                    <a:lumOff val="35000"/>
                  </a:schemeClr>
                </a:solidFill>
                <a:latin typeface="Bookman Old Style" panose="02050604050505020204" pitchFamily="18" charset="0"/>
                <a:hlinkClick r:id="rId8"/>
              </a:rPr>
              <a:t>DEI-related committees and task forces</a:t>
            </a:r>
            <a:endParaRPr lang="en-US" dirty="0">
              <a:solidFill>
                <a:schemeClr val="tx1">
                  <a:lumMod val="65000"/>
                  <a:lumOff val="35000"/>
                </a:schemeClr>
              </a:solidFill>
              <a:latin typeface="Bookman Old Style" panose="02050604050505020204" pitchFamily="18" charset="0"/>
            </a:endParaRPr>
          </a:p>
        </p:txBody>
      </p:sp>
    </p:spTree>
    <p:extLst>
      <p:ext uri="{BB962C8B-B14F-4D97-AF65-F5344CB8AC3E}">
        <p14:creationId xmlns:p14="http://schemas.microsoft.com/office/powerpoint/2010/main" val="2822872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923" y="237067"/>
            <a:ext cx="8915399" cy="1422400"/>
          </a:xfrm>
          <a:solidFill>
            <a:srgbClr val="A7C6CD"/>
          </a:solidFill>
        </p:spPr>
        <p:txBody>
          <a:bodyPr>
            <a:noAutofit/>
          </a:bodyPr>
          <a:lstStyle/>
          <a:p>
            <a:r>
              <a:rPr lang="en-US" sz="6000" b="1" dirty="0">
                <a:latin typeface="Bookman Old Style" panose="02050604050505020204" pitchFamily="18" charset="0"/>
              </a:rPr>
              <a:t>Selected Current Campus Initiatives</a:t>
            </a:r>
            <a:endParaRPr lang="en-US" sz="6000" dirty="0"/>
          </a:p>
        </p:txBody>
      </p:sp>
      <p:sp>
        <p:nvSpPr>
          <p:cNvPr id="3" name="Text Placeholder 2"/>
          <p:cNvSpPr>
            <a:spLocks noGrp="1"/>
          </p:cNvSpPr>
          <p:nvPr>
            <p:ph type="body" idx="1"/>
          </p:nvPr>
        </p:nvSpPr>
        <p:spPr>
          <a:xfrm>
            <a:off x="952323" y="1823156"/>
            <a:ext cx="10325278" cy="4967111"/>
          </a:xfrm>
        </p:spPr>
        <p:txBody>
          <a:bodyPr>
            <a:normAutofit fontScale="92500" lnSpcReduction="20000"/>
          </a:bodyPr>
          <a:lstStyle/>
          <a:p>
            <a:pPr marL="285750" indent="-285750">
              <a:buFont typeface="Arial" panose="020B0604020202020204" pitchFamily="34" charset="0"/>
              <a:buChar char="•"/>
            </a:pPr>
            <a:r>
              <a:rPr lang="en-US" dirty="0">
                <a:latin typeface="Bookman Old Style" panose="02050604050505020204" pitchFamily="18" charset="0"/>
              </a:rPr>
              <a:t>Conferences / events:</a:t>
            </a:r>
          </a:p>
          <a:p>
            <a:r>
              <a:rPr lang="en-US" dirty="0">
                <a:latin typeface="Bookman Old Style" panose="02050604050505020204" pitchFamily="18" charset="0"/>
              </a:rPr>
              <a:t>           </a:t>
            </a:r>
            <a:r>
              <a:rPr lang="en-US" dirty="0" smtClean="0">
                <a:latin typeface="Bookman Old Style" panose="02050604050505020204" pitchFamily="18" charset="0"/>
              </a:rPr>
              <a:t>     *</a:t>
            </a:r>
            <a:r>
              <a:rPr lang="en-US" dirty="0">
                <a:latin typeface="Bookman Old Style" panose="02050604050505020204" pitchFamily="18" charset="0"/>
              </a:rPr>
              <a:t>Dawson Community College implemented </a:t>
            </a:r>
            <a:r>
              <a:rPr lang="en-US" dirty="0">
                <a:latin typeface="Bookman Old Style" panose="02050604050505020204" pitchFamily="18" charset="0"/>
                <a:hlinkClick r:id="rId3"/>
              </a:rPr>
              <a:t>Indigenous People’s </a:t>
            </a:r>
            <a:r>
              <a:rPr lang="en-US" dirty="0" smtClean="0">
                <a:latin typeface="Bookman Old Style" panose="02050604050505020204" pitchFamily="18" charset="0"/>
                <a:hlinkClick r:id="rId3"/>
              </a:rPr>
              <a:t>Day</a:t>
            </a:r>
            <a:r>
              <a:rPr lang="en-US" dirty="0" smtClean="0">
                <a:latin typeface="Bookman Old Style" panose="02050604050505020204" pitchFamily="18" charset="0"/>
              </a:rPr>
              <a:t> programming </a:t>
            </a:r>
            <a:endParaRPr lang="en-US" dirty="0">
              <a:latin typeface="Bookman Old Style" panose="02050604050505020204" pitchFamily="18" charset="0"/>
            </a:endParaRPr>
          </a:p>
          <a:p>
            <a:r>
              <a:rPr lang="en-US" dirty="0">
                <a:latin typeface="Bookman Old Style" panose="02050604050505020204" pitchFamily="18" charset="0"/>
              </a:rPr>
              <a:t>	  </a:t>
            </a:r>
            <a:r>
              <a:rPr lang="en-US" dirty="0" smtClean="0">
                <a:latin typeface="Bookman Old Style" panose="02050604050505020204" pitchFamily="18" charset="0"/>
              </a:rPr>
              <a:t> </a:t>
            </a:r>
            <a:r>
              <a:rPr lang="en-US" dirty="0">
                <a:latin typeface="Bookman Old Style" panose="02050604050505020204" pitchFamily="18" charset="0"/>
              </a:rPr>
              <a:t>*UM Missoula’s </a:t>
            </a:r>
            <a:r>
              <a:rPr lang="en-US" dirty="0">
                <a:latin typeface="Bookman Old Style" panose="02050604050505020204" pitchFamily="18" charset="0"/>
                <a:hlinkClick r:id="rId4"/>
              </a:rPr>
              <a:t>annual diversity symposium</a:t>
            </a:r>
            <a:endParaRPr lang="en-US" dirty="0">
              <a:latin typeface="Bookman Old Style" panose="02050604050505020204" pitchFamily="18" charset="0"/>
            </a:endParaRPr>
          </a:p>
          <a:p>
            <a:pPr marL="285750" indent="-285750">
              <a:buFont typeface="Arial" panose="020B0604020202020204" pitchFamily="34" charset="0"/>
              <a:buChar char="•"/>
            </a:pPr>
            <a:r>
              <a:rPr lang="en-US" dirty="0">
                <a:latin typeface="Bookman Old Style" panose="02050604050505020204" pitchFamily="18" charset="0"/>
              </a:rPr>
              <a:t>Formal documentation of efforts:</a:t>
            </a:r>
          </a:p>
          <a:p>
            <a:r>
              <a:rPr lang="en-US" dirty="0">
                <a:latin typeface="Bookman Old Style" panose="02050604050505020204" pitchFamily="18" charset="0"/>
              </a:rPr>
              <a:t>            </a:t>
            </a:r>
            <a:r>
              <a:rPr lang="en-US" dirty="0" smtClean="0">
                <a:latin typeface="Bookman Old Style" panose="02050604050505020204" pitchFamily="18" charset="0"/>
              </a:rPr>
              <a:t>     * </a:t>
            </a:r>
            <a:r>
              <a:rPr lang="en-US" dirty="0">
                <a:latin typeface="Bookman Old Style" panose="02050604050505020204" pitchFamily="18" charset="0"/>
                <a:hlinkClick r:id="rId5"/>
              </a:rPr>
              <a:t>UM Missoula’s DEI plan </a:t>
            </a:r>
            <a:r>
              <a:rPr lang="en-US" dirty="0">
                <a:latin typeface="Bookman Old Style" panose="02050604050505020204" pitchFamily="18" charset="0"/>
              </a:rPr>
              <a:t>is posted prominently on their </a:t>
            </a:r>
            <a:r>
              <a:rPr lang="en-US" dirty="0" smtClean="0">
                <a:latin typeface="Bookman Old Style" panose="02050604050505020204" pitchFamily="18" charset="0"/>
              </a:rPr>
              <a:t>website</a:t>
            </a:r>
          </a:p>
          <a:p>
            <a:r>
              <a:rPr lang="en-US" dirty="0">
                <a:latin typeface="Bookman Old Style" panose="02050604050505020204" pitchFamily="18" charset="0"/>
              </a:rPr>
              <a:t>	</a:t>
            </a:r>
            <a:r>
              <a:rPr lang="en-US" dirty="0" smtClean="0">
                <a:latin typeface="Bookman Old Style" panose="02050604050505020204" pitchFamily="18" charset="0"/>
              </a:rPr>
              <a:t>    * MT Tech posts their </a:t>
            </a:r>
            <a:r>
              <a:rPr lang="en-US" dirty="0" smtClean="0">
                <a:latin typeface="Bookman Old Style" panose="02050604050505020204" pitchFamily="18" charset="0"/>
                <a:hlinkClick r:id="rId6"/>
              </a:rPr>
              <a:t>diversity statement </a:t>
            </a:r>
            <a:r>
              <a:rPr lang="en-US" dirty="0" smtClean="0">
                <a:latin typeface="Bookman Old Style" panose="02050604050505020204" pitchFamily="18" charset="0"/>
              </a:rPr>
              <a:t>to their website and to a plaque in the 		       student union</a:t>
            </a:r>
          </a:p>
          <a:p>
            <a:pPr marL="285750" indent="-285750">
              <a:buFont typeface="Arial" panose="020B0604020202020204" pitchFamily="34" charset="0"/>
              <a:buChar char="•"/>
            </a:pPr>
            <a:r>
              <a:rPr lang="en-US" dirty="0" smtClean="0">
                <a:latin typeface="Bookman Old Style" panose="02050604050505020204" pitchFamily="18" charset="0"/>
              </a:rPr>
              <a:t>Leadership </a:t>
            </a:r>
            <a:r>
              <a:rPr lang="en-US" dirty="0">
                <a:latin typeface="Bookman Old Style" panose="02050604050505020204" pitchFamily="18" charset="0"/>
              </a:rPr>
              <a:t>statements:</a:t>
            </a:r>
          </a:p>
          <a:p>
            <a:r>
              <a:rPr lang="en-US" dirty="0">
                <a:latin typeface="Bookman Old Style" panose="02050604050505020204" pitchFamily="18" charset="0"/>
              </a:rPr>
              <a:t>	    </a:t>
            </a:r>
            <a:r>
              <a:rPr lang="en-US" dirty="0" smtClean="0">
                <a:latin typeface="Bookman Old Style" panose="02050604050505020204" pitchFamily="18" charset="0"/>
              </a:rPr>
              <a:t>* </a:t>
            </a:r>
            <a:r>
              <a:rPr lang="en-US" dirty="0">
                <a:latin typeface="Bookman Old Style" panose="02050604050505020204" pitchFamily="18" charset="0"/>
              </a:rPr>
              <a:t>Miles City College </a:t>
            </a:r>
            <a:r>
              <a:rPr lang="en-US" dirty="0">
                <a:latin typeface="Bookman Old Style" panose="02050604050505020204" pitchFamily="18" charset="0"/>
                <a:hlinkClick r:id="rId7"/>
              </a:rPr>
              <a:t>inclusivity statement by administration</a:t>
            </a:r>
            <a:r>
              <a:rPr lang="en-US" dirty="0">
                <a:latin typeface="Bookman Old Style" panose="02050604050505020204" pitchFamily="18" charset="0"/>
              </a:rPr>
              <a:t>	</a:t>
            </a:r>
            <a:endParaRPr lang="en-US" dirty="0" smtClean="0">
              <a:latin typeface="Bookman Old Style" panose="02050604050505020204" pitchFamily="18" charset="0"/>
            </a:endParaRPr>
          </a:p>
          <a:p>
            <a:r>
              <a:rPr lang="en-US" dirty="0" smtClean="0">
                <a:latin typeface="Bookman Old Style" panose="02050604050505020204" pitchFamily="18" charset="0"/>
              </a:rPr>
              <a:t>	    *DEI- </a:t>
            </a:r>
            <a:r>
              <a:rPr lang="en-US" dirty="0">
                <a:latin typeface="Bookman Old Style" panose="02050604050505020204" pitchFamily="18" charset="0"/>
              </a:rPr>
              <a:t>focused statement from the President in the Fort Peck </a:t>
            </a:r>
            <a:r>
              <a:rPr lang="en-US" dirty="0" smtClean="0">
                <a:latin typeface="Bookman Old Style" panose="02050604050505020204" pitchFamily="18" charset="0"/>
              </a:rPr>
              <a:t>Community College    		      </a:t>
            </a:r>
            <a:r>
              <a:rPr lang="en-US" dirty="0" smtClean="0">
                <a:latin typeface="Bookman Old Style" panose="02050604050505020204" pitchFamily="18" charset="0"/>
                <a:hlinkClick r:id="rId8"/>
              </a:rPr>
              <a:t>annual </a:t>
            </a:r>
            <a:r>
              <a:rPr lang="en-US" dirty="0">
                <a:latin typeface="Bookman Old Style" panose="02050604050505020204" pitchFamily="18" charset="0"/>
                <a:hlinkClick r:id="rId8"/>
              </a:rPr>
              <a:t>report</a:t>
            </a:r>
            <a:endParaRPr lang="en-US" dirty="0">
              <a:latin typeface="Bookman Old Style" panose="02050604050505020204" pitchFamily="18" charset="0"/>
            </a:endParaRPr>
          </a:p>
          <a:p>
            <a:pPr marL="285750" indent="-285750">
              <a:buFont typeface="Arial" panose="020B0604020202020204" pitchFamily="34" charset="0"/>
              <a:buChar char="•"/>
            </a:pPr>
            <a:r>
              <a:rPr lang="en-US" dirty="0" smtClean="0">
                <a:latin typeface="Bookman Old Style" panose="02050604050505020204" pitchFamily="18" charset="0"/>
              </a:rPr>
              <a:t>Recruitment</a:t>
            </a:r>
          </a:p>
          <a:p>
            <a:r>
              <a:rPr lang="en-US" dirty="0" smtClean="0">
                <a:latin typeface="Bookman Old Style" panose="02050604050505020204" pitchFamily="18" charset="0"/>
              </a:rPr>
              <a:t>                  *</a:t>
            </a:r>
            <a:r>
              <a:rPr lang="en-US" dirty="0" smtClean="0">
                <a:latin typeface="Bookman Old Style" panose="02050604050505020204" pitchFamily="18" charset="0"/>
              </a:rPr>
              <a:t>MSU </a:t>
            </a:r>
            <a:r>
              <a:rPr lang="en-US" dirty="0" smtClean="0">
                <a:latin typeface="Bookman Old Style" panose="02050604050505020204" pitchFamily="18" charset="0"/>
              </a:rPr>
              <a:t>Bozeman </a:t>
            </a:r>
            <a:r>
              <a:rPr lang="en-US" dirty="0" smtClean="0">
                <a:latin typeface="Bookman Old Style" panose="02050604050505020204" pitchFamily="18" charset="0"/>
              </a:rPr>
              <a:t>includes </a:t>
            </a:r>
            <a:r>
              <a:rPr lang="en-US" dirty="0" smtClean="0">
                <a:latin typeface="Bookman Old Style" panose="02050604050505020204" pitchFamily="18" charset="0"/>
              </a:rPr>
              <a:t>this statement in their job announcements, </a:t>
            </a:r>
            <a:r>
              <a:rPr lang="en-US" dirty="0" smtClean="0">
                <a:latin typeface="Bookman Old Style" panose="02050604050505020204" pitchFamily="18" charset="0"/>
              </a:rPr>
              <a:t>“</a:t>
            </a:r>
            <a:r>
              <a:rPr lang="en-US" dirty="0" smtClean="0">
                <a:latin typeface="Bookman Old Style" panose="02050604050505020204" pitchFamily="18" charset="0"/>
              </a:rPr>
              <a:t>Montana </a:t>
            </a:r>
            <a:r>
              <a:rPr lang="en-US" dirty="0" smtClean="0">
                <a:latin typeface="Bookman Old Style" panose="02050604050505020204" pitchFamily="18" charset="0"/>
              </a:rPr>
              <a:t> </a:t>
            </a:r>
            <a:r>
              <a:rPr lang="en-US" dirty="0" smtClean="0">
                <a:latin typeface="Bookman Old Style" panose="02050604050505020204" pitchFamily="18" charset="0"/>
              </a:rPr>
              <a:t>                 </a:t>
            </a:r>
            <a:r>
              <a:rPr lang="en-US" dirty="0" smtClean="0">
                <a:latin typeface="Bookman Old Style" panose="02050604050505020204" pitchFamily="18" charset="0"/>
              </a:rPr>
              <a:t>    	      State University values </a:t>
            </a:r>
            <a:r>
              <a:rPr lang="en-US" dirty="0">
                <a:latin typeface="Bookman Old Style" panose="02050604050505020204" pitchFamily="18" charset="0"/>
              </a:rPr>
              <a:t>diverse perspectives and is committed </a:t>
            </a:r>
            <a:r>
              <a:rPr lang="en-US" dirty="0" smtClean="0">
                <a:latin typeface="Bookman Old Style" panose="02050604050505020204" pitchFamily="18" charset="0"/>
              </a:rPr>
              <a:t>to </a:t>
            </a:r>
            <a:r>
              <a:rPr lang="en-US" dirty="0">
                <a:latin typeface="Bookman Old Style" panose="02050604050505020204" pitchFamily="18" charset="0"/>
              </a:rPr>
              <a:t>continually </a:t>
            </a:r>
            <a:r>
              <a:rPr lang="en-US" dirty="0" smtClean="0">
                <a:latin typeface="Bookman Old Style" panose="02050604050505020204" pitchFamily="18" charset="0"/>
              </a:rPr>
              <a:t>         	       	      supporting</a:t>
            </a:r>
            <a:r>
              <a:rPr lang="en-US" dirty="0">
                <a:latin typeface="Bookman Old Style" panose="02050604050505020204" pitchFamily="18" charset="0"/>
              </a:rPr>
              <a:t>, </a:t>
            </a:r>
            <a:r>
              <a:rPr lang="en-US" dirty="0" smtClean="0">
                <a:latin typeface="Bookman Old Style" panose="02050604050505020204" pitchFamily="18" charset="0"/>
              </a:rPr>
              <a:t>promoting </a:t>
            </a:r>
            <a:r>
              <a:rPr lang="en-US" dirty="0">
                <a:latin typeface="Bookman Old Style" panose="02050604050505020204" pitchFamily="18" charset="0"/>
              </a:rPr>
              <a:t>and building </a:t>
            </a:r>
            <a:r>
              <a:rPr lang="en-US" dirty="0" smtClean="0">
                <a:latin typeface="Bookman Old Style" panose="02050604050505020204" pitchFamily="18" charset="0"/>
              </a:rPr>
              <a:t>an </a:t>
            </a:r>
            <a:r>
              <a:rPr lang="en-US" dirty="0">
                <a:latin typeface="Bookman Old Style" panose="02050604050505020204" pitchFamily="18" charset="0"/>
              </a:rPr>
              <a:t>inclusive and </a:t>
            </a:r>
            <a:r>
              <a:rPr lang="en-US" dirty="0" smtClean="0">
                <a:latin typeface="Bookman Old Style" panose="02050604050505020204" pitchFamily="18" charset="0"/>
              </a:rPr>
              <a:t>culturally </a:t>
            </a:r>
            <a:r>
              <a:rPr lang="en-US" dirty="0">
                <a:latin typeface="Bookman Old Style" panose="02050604050505020204" pitchFamily="18" charset="0"/>
              </a:rPr>
              <a:t>diverse campus </a:t>
            </a:r>
            <a:r>
              <a:rPr lang="en-US" dirty="0" smtClean="0">
                <a:latin typeface="Bookman Old Style" panose="02050604050505020204" pitchFamily="18" charset="0"/>
              </a:rPr>
              <a:t>		      environment</a:t>
            </a:r>
            <a:r>
              <a:rPr lang="en-US" dirty="0">
                <a:latin typeface="Bookman Old Style" panose="02050604050505020204" pitchFamily="18" charset="0"/>
              </a:rPr>
              <a:t>.” </a:t>
            </a:r>
          </a:p>
          <a:p>
            <a:endParaRPr lang="en-US" dirty="0"/>
          </a:p>
        </p:txBody>
      </p:sp>
    </p:spTree>
    <p:extLst>
      <p:ext uri="{BB962C8B-B14F-4D97-AF65-F5344CB8AC3E}">
        <p14:creationId xmlns:p14="http://schemas.microsoft.com/office/powerpoint/2010/main" val="2851244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280" y="282222"/>
            <a:ext cx="7401456" cy="959556"/>
          </a:xfrm>
          <a:solidFill>
            <a:srgbClr val="A7C6CD"/>
          </a:solidFill>
        </p:spPr>
        <p:txBody>
          <a:bodyPr>
            <a:noAutofit/>
          </a:bodyPr>
          <a:lstStyle/>
          <a:p>
            <a:r>
              <a:rPr lang="en-US" sz="8000" b="1" dirty="0" smtClean="0">
                <a:latin typeface="Bookman Old Style" panose="02050604050505020204" pitchFamily="18" charset="0"/>
              </a:rPr>
              <a:t>Next Step</a:t>
            </a:r>
            <a:endParaRPr lang="en-US" sz="8000" b="1" dirty="0">
              <a:latin typeface="Bookman Old Style" panose="02050604050505020204" pitchFamily="18" charset="0"/>
            </a:endParaRPr>
          </a:p>
        </p:txBody>
      </p:sp>
      <p:sp>
        <p:nvSpPr>
          <p:cNvPr id="3" name="Text Placeholder 2"/>
          <p:cNvSpPr>
            <a:spLocks noGrp="1"/>
          </p:cNvSpPr>
          <p:nvPr>
            <p:ph type="body" idx="1"/>
          </p:nvPr>
        </p:nvSpPr>
        <p:spPr>
          <a:xfrm>
            <a:off x="1189391" y="1656001"/>
            <a:ext cx="8915399" cy="4614976"/>
          </a:xfrm>
        </p:spPr>
        <p:txBody>
          <a:bodyPr>
            <a:noAutofit/>
          </a:bodyPr>
          <a:lstStyle/>
          <a:p>
            <a:r>
              <a:rPr lang="en-US" sz="2400" dirty="0" smtClean="0">
                <a:latin typeface="Bookman Old Style" panose="02050604050505020204" pitchFamily="18" charset="0"/>
              </a:rPr>
              <a:t>As librarians</a:t>
            </a:r>
            <a:r>
              <a:rPr lang="en-US" sz="2400" dirty="0" smtClean="0">
                <a:latin typeface="Bookman Old Style" panose="02050604050505020204" pitchFamily="18" charset="0"/>
              </a:rPr>
              <a:t>, all of you do DEI-informed work everyday because DEI principles are foundational to </a:t>
            </a:r>
            <a:r>
              <a:rPr lang="en-US" sz="2400" dirty="0" smtClean="0">
                <a:latin typeface="Bookman Old Style" panose="02050604050505020204" pitchFamily="18" charset="0"/>
              </a:rPr>
              <a:t>library work. </a:t>
            </a:r>
            <a:r>
              <a:rPr lang="en-US" sz="2400" dirty="0" smtClean="0">
                <a:latin typeface="Bookman Old Style" panose="02050604050505020204" pitchFamily="18" charset="0"/>
              </a:rPr>
              <a:t>As campuses as a whole </a:t>
            </a:r>
            <a:r>
              <a:rPr lang="en-US" sz="2400" dirty="0" smtClean="0">
                <a:latin typeface="Bookman Old Style" panose="02050604050505020204" pitchFamily="18" charset="0"/>
              </a:rPr>
              <a:t>become more attentive </a:t>
            </a:r>
            <a:r>
              <a:rPr lang="en-US" sz="2400" dirty="0" smtClean="0">
                <a:latin typeface="Bookman Old Style" panose="02050604050505020204" pitchFamily="18" charset="0"/>
              </a:rPr>
              <a:t>to DEI, many of you are engaged in the work of fostering and implementing formal or campus-wide DEI-related projects and initiatives. The list in the previous slides only reflects </a:t>
            </a:r>
            <a:r>
              <a:rPr lang="en-US" sz="2400" dirty="0" smtClean="0">
                <a:latin typeface="Bookman Old Style" panose="02050604050505020204" pitchFamily="18" charset="0"/>
              </a:rPr>
              <a:t>a sample of efforts. </a:t>
            </a:r>
            <a:r>
              <a:rPr lang="en-US" sz="2400" dirty="0" smtClean="0">
                <a:latin typeface="Bookman Old Style" panose="02050604050505020204" pitchFamily="18" charset="0"/>
              </a:rPr>
              <a:t>Please send me any information, links, or artifacts about what you are doing in your library or on your campus. I’ll compile those and make that compilation available at the Academic Symposium in May. I’m inspired by the work that I can see you all doing and I’m excited to continue to learn from all of you! </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3744411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1044"/>
            <a:ext cx="8915399" cy="1038577"/>
          </a:xfrm>
          <a:solidFill>
            <a:srgbClr val="A7C6CD"/>
          </a:solidFill>
        </p:spPr>
        <p:txBody>
          <a:bodyPr>
            <a:normAutofit fontScale="90000"/>
          </a:bodyPr>
          <a:lstStyle/>
          <a:p>
            <a:r>
              <a:rPr lang="en-US" sz="1300" dirty="0" smtClean="0"/>
              <a:t/>
            </a:r>
            <a:br>
              <a:rPr lang="en-US" sz="1300" dirty="0" smtClean="0"/>
            </a:br>
            <a:r>
              <a:rPr lang="en-US" sz="1300" dirty="0"/>
              <a:t/>
            </a:r>
            <a:br>
              <a:rPr lang="en-US" sz="1300" dirty="0"/>
            </a:br>
            <a:r>
              <a:rPr lang="en-US" sz="1300" dirty="0" smtClean="0"/>
              <a:t/>
            </a:r>
            <a:br>
              <a:rPr lang="en-US" sz="1300" dirty="0" smtClean="0"/>
            </a:br>
            <a:r>
              <a:rPr lang="en-US" sz="1300" dirty="0"/>
              <a:t/>
            </a:r>
            <a:br>
              <a:rPr lang="en-US" sz="1300" dirty="0"/>
            </a:br>
            <a:r>
              <a:rPr lang="en-US" sz="1300" dirty="0" smtClean="0"/>
              <a:t/>
            </a:r>
            <a:br>
              <a:rPr lang="en-US" sz="1300" dirty="0" smtClean="0"/>
            </a:br>
            <a:r>
              <a:rPr lang="en-US" sz="1300" dirty="0"/>
              <a:t/>
            </a:r>
            <a:br>
              <a:rPr lang="en-US" sz="1300" dirty="0"/>
            </a:br>
            <a:r>
              <a:rPr lang="en-US" sz="1300" dirty="0" smtClean="0"/>
              <a:t/>
            </a:r>
            <a:br>
              <a:rPr lang="en-US" sz="1300" dirty="0" smtClean="0"/>
            </a:br>
            <a:r>
              <a:rPr lang="en-US" sz="1300" dirty="0"/>
              <a:t/>
            </a:r>
            <a:br>
              <a:rPr lang="en-US" sz="1300" dirty="0"/>
            </a:br>
            <a:r>
              <a:rPr lang="en-US" sz="6700" b="1" dirty="0" smtClean="0">
                <a:latin typeface="Bookman Old Style" panose="02050604050505020204" pitchFamily="18" charset="0"/>
              </a:rPr>
              <a:t>References:</a:t>
            </a:r>
            <a:r>
              <a:rPr lang="en-US" sz="1300" b="1" dirty="0" smtClean="0">
                <a:latin typeface="Bookman Old Style" panose="02050604050505020204" pitchFamily="18" charset="0"/>
              </a:rPr>
              <a:t/>
            </a:r>
            <a:br>
              <a:rPr lang="en-US" sz="1300" b="1" dirty="0" smtClean="0">
                <a:latin typeface="Bookman Old Style" panose="02050604050505020204" pitchFamily="18" charset="0"/>
              </a:rPr>
            </a:br>
            <a:r>
              <a:rPr lang="en-US" sz="1000" dirty="0"/>
              <a:t/>
            </a:r>
            <a:br>
              <a:rPr lang="en-US" sz="1000" dirty="0"/>
            </a:br>
            <a:r>
              <a:rPr lang="en-US" sz="1000" dirty="0" smtClean="0"/>
              <a:t/>
            </a:r>
            <a:br>
              <a:rPr lang="en-US" sz="1000" dirty="0" smtClean="0"/>
            </a:br>
            <a:r>
              <a:rPr lang="en-US" dirty="0"/>
              <a:t/>
            </a:r>
            <a:br>
              <a:rPr lang="en-US" dirty="0"/>
            </a:br>
            <a:endParaRPr lang="en-US" dirty="0"/>
          </a:p>
        </p:txBody>
      </p:sp>
      <p:sp>
        <p:nvSpPr>
          <p:cNvPr id="3" name="Text Placeholder 2"/>
          <p:cNvSpPr>
            <a:spLocks noGrp="1"/>
          </p:cNvSpPr>
          <p:nvPr>
            <p:ph type="body" idx="1"/>
          </p:nvPr>
        </p:nvSpPr>
        <p:spPr>
          <a:xfrm>
            <a:off x="304800" y="1608667"/>
            <a:ext cx="12067822" cy="5249333"/>
          </a:xfrm>
        </p:spPr>
        <p:txBody>
          <a:bodyPr>
            <a:normAutofit fontScale="92500" lnSpcReduction="10000"/>
          </a:bodyPr>
          <a:lstStyle/>
          <a:p>
            <a:r>
              <a:rPr lang="en-US" sz="1700" dirty="0" smtClean="0">
                <a:latin typeface="Bookman Old Style" panose="02050604050505020204" pitchFamily="18" charset="0"/>
              </a:rPr>
              <a:t>Beaumont-Hill</a:t>
            </a:r>
            <a:r>
              <a:rPr lang="en-US" sz="1700" dirty="0">
                <a:latin typeface="Bookman Old Style" panose="02050604050505020204" pitchFamily="18" charset="0"/>
              </a:rPr>
              <a:t>, S &amp; Pepper, A. (2021, November 2). </a:t>
            </a:r>
            <a:r>
              <a:rPr lang="en-US" sz="1700" i="1" dirty="0">
                <a:latin typeface="Bookman Old Style" panose="02050604050505020204" pitchFamily="18" charset="0"/>
              </a:rPr>
              <a:t>DEI Learning </a:t>
            </a:r>
            <a:r>
              <a:rPr lang="en-US" sz="1700" i="1" dirty="0" smtClean="0">
                <a:latin typeface="Bookman Old Style" panose="02050604050505020204" pitchFamily="18" charset="0"/>
              </a:rPr>
              <a:t>Session. </a:t>
            </a:r>
            <a:r>
              <a:rPr lang="en-US" sz="1700" dirty="0" smtClean="0">
                <a:latin typeface="Bookman Old Style" panose="02050604050505020204" pitchFamily="18" charset="0"/>
              </a:rPr>
              <a:t>[Conference session]. University of Montana Annual Diversity    Symposium</a:t>
            </a:r>
            <a:r>
              <a:rPr lang="en-US" sz="1700" dirty="0">
                <a:latin typeface="Bookman Old Style" panose="02050604050505020204" pitchFamily="18" charset="0"/>
              </a:rPr>
              <a:t>. </a:t>
            </a:r>
            <a:r>
              <a:rPr lang="en-US" sz="1700" dirty="0" smtClean="0">
                <a:latin typeface="Bookman Old Style" panose="02050604050505020204" pitchFamily="18" charset="0"/>
                <a:hlinkClick r:id="rId3"/>
              </a:rPr>
              <a:t>https</a:t>
            </a:r>
            <a:r>
              <a:rPr lang="en-US" sz="1700" dirty="0">
                <a:latin typeface="Bookman Old Style" panose="02050604050505020204" pitchFamily="18" charset="0"/>
                <a:hlinkClick r:id="rId3"/>
              </a:rPr>
              <a:t>://</a:t>
            </a:r>
            <a:r>
              <a:rPr lang="en-US" sz="1700" dirty="0" smtClean="0">
                <a:latin typeface="Bookman Old Style" panose="02050604050505020204" pitchFamily="18" charset="0"/>
                <a:hlinkClick r:id="rId3"/>
              </a:rPr>
              <a:t>www.umt.edu/diverseu/schedule/default.php</a:t>
            </a:r>
            <a:endParaRPr lang="en-US" sz="1700" dirty="0" smtClean="0">
              <a:latin typeface="Bookman Old Style" panose="02050604050505020204" pitchFamily="18" charset="0"/>
            </a:endParaRPr>
          </a:p>
          <a:p>
            <a:r>
              <a:rPr lang="en-US" sz="1700" dirty="0" smtClean="0">
                <a:latin typeface="Bookman Old Style" panose="02050604050505020204" pitchFamily="18" charset="0"/>
              </a:rPr>
              <a:t>Ely, Eric. (2021). Diversity, equity &amp; inclusion statements on academic library websites: An analysis of content, communication, and messaging. </a:t>
            </a:r>
            <a:r>
              <a:rPr lang="en-US" sz="1700" i="1" dirty="0" smtClean="0">
                <a:latin typeface="Bookman Old Style" panose="02050604050505020204" pitchFamily="18" charset="0"/>
              </a:rPr>
              <a:t>Information Technology and Libraries. 40</a:t>
            </a:r>
            <a:r>
              <a:rPr lang="en-US" sz="1700" dirty="0" smtClean="0">
                <a:latin typeface="Bookman Old Style" panose="02050604050505020204" pitchFamily="18" charset="0"/>
              </a:rPr>
              <a:t>(4), 1-22. </a:t>
            </a:r>
            <a:r>
              <a:rPr lang="en-US" sz="1700" dirty="0">
                <a:latin typeface="Bookman Old Style" panose="02050604050505020204" pitchFamily="18" charset="0"/>
              </a:rPr>
              <a:t>DOI: 10.6017/ital.v40i4.13353</a:t>
            </a:r>
            <a:r>
              <a:rPr lang="en-US" sz="1700" dirty="0" smtClean="0">
                <a:latin typeface="Bookman Old Style" panose="02050604050505020204" pitchFamily="18" charset="0"/>
              </a:rPr>
              <a:t>.</a:t>
            </a:r>
          </a:p>
          <a:p>
            <a:r>
              <a:rPr lang="en-US" sz="1700" dirty="0" smtClean="0">
                <a:latin typeface="Bookman Old Style" panose="02050604050505020204" pitchFamily="18" charset="0"/>
              </a:rPr>
              <a:t>Hodges, </a:t>
            </a:r>
            <a:r>
              <a:rPr lang="en-US" sz="1700" dirty="0" err="1" smtClean="0">
                <a:latin typeface="Bookman Old Style" panose="02050604050505020204" pitchFamily="18" charset="0"/>
              </a:rPr>
              <a:t>Dracine</a:t>
            </a:r>
            <a:r>
              <a:rPr lang="en-US" sz="1700" dirty="0" smtClean="0">
                <a:latin typeface="Bookman Old Style" panose="02050604050505020204" pitchFamily="18" charset="0"/>
              </a:rPr>
              <a:t>. (2018). Pursuing</a:t>
            </a:r>
            <a:r>
              <a:rPr lang="en-US" sz="1700" dirty="0">
                <a:latin typeface="Bookman Old Style" panose="02050604050505020204" pitchFamily="18" charset="0"/>
              </a:rPr>
              <a:t> Diversity and Inclusion in Technical Services</a:t>
            </a:r>
            <a:r>
              <a:rPr lang="en-US" sz="1700" dirty="0" smtClean="0">
                <a:latin typeface="Bookman Old Style" panose="02050604050505020204" pitchFamily="18" charset="0"/>
              </a:rPr>
              <a:t>. </a:t>
            </a:r>
            <a:r>
              <a:rPr lang="en-US" sz="1700" i="1" dirty="0" smtClean="0">
                <a:latin typeface="Bookman Old Style" panose="02050604050505020204" pitchFamily="18" charset="0"/>
              </a:rPr>
              <a:t>Serials Review. 44</a:t>
            </a:r>
            <a:r>
              <a:rPr lang="en-US" sz="1700" dirty="0" smtClean="0">
                <a:latin typeface="Bookman Old Style" panose="02050604050505020204" pitchFamily="18" charset="0"/>
              </a:rPr>
              <a:t>(3), 170-175. DOI: 10.1080/00987913.2018.1549888</a:t>
            </a:r>
            <a:endParaRPr lang="en-US" sz="1700" dirty="0">
              <a:latin typeface="Bookman Old Style" panose="02050604050505020204" pitchFamily="18" charset="0"/>
            </a:endParaRPr>
          </a:p>
          <a:p>
            <a:r>
              <a:rPr lang="en-US" sz="1700" dirty="0" smtClean="0">
                <a:latin typeface="Bookman Old Style" panose="02050604050505020204" pitchFamily="18" charset="0"/>
              </a:rPr>
              <a:t>Munro</a:t>
            </a:r>
            <a:r>
              <a:rPr lang="en-US" sz="1700" dirty="0">
                <a:latin typeface="Bookman Old Style" panose="02050604050505020204" pitchFamily="18" charset="0"/>
              </a:rPr>
              <a:t>, Karen. (2019). </a:t>
            </a:r>
            <a:r>
              <a:rPr lang="en-US" sz="1700" i="1" dirty="0" smtClean="0">
                <a:latin typeface="Bookman Old Style" panose="02050604050505020204" pitchFamily="18" charset="0"/>
              </a:rPr>
              <a:t>ACRL’s </a:t>
            </a:r>
            <a:r>
              <a:rPr lang="en-US" sz="1700" i="1" dirty="0">
                <a:latin typeface="Bookman Old Style" panose="02050604050505020204" pitchFamily="18" charset="0"/>
              </a:rPr>
              <a:t>Core Commitment to Equity, Diversity, and Inclusion. </a:t>
            </a:r>
            <a:r>
              <a:rPr lang="en-US" sz="1700" dirty="0" smtClean="0">
                <a:latin typeface="Bookman Old Style" panose="02050604050505020204" pitchFamily="18" charset="0"/>
              </a:rPr>
              <a:t>[Video]. YouTube. </a:t>
            </a:r>
            <a:r>
              <a:rPr lang="en-US" sz="1700" u="sng" dirty="0" smtClean="0">
                <a:latin typeface="Bookman Old Style" panose="02050604050505020204" pitchFamily="18" charset="0"/>
                <a:hlinkClick r:id="rId4"/>
              </a:rPr>
              <a:t>https</a:t>
            </a:r>
            <a:r>
              <a:rPr lang="en-US" sz="1700" u="sng" dirty="0">
                <a:latin typeface="Bookman Old Style" panose="02050604050505020204" pitchFamily="18" charset="0"/>
                <a:hlinkClick r:id="rId4"/>
              </a:rPr>
              <a:t>://</a:t>
            </a:r>
            <a:r>
              <a:rPr lang="en-US" sz="1700" u="sng" dirty="0" smtClean="0">
                <a:latin typeface="Bookman Old Style" panose="02050604050505020204" pitchFamily="18" charset="0"/>
                <a:hlinkClick r:id="rId4"/>
              </a:rPr>
              <a:t>www.youtube.com/watch?v=rKVFFJhIvS8</a:t>
            </a:r>
            <a:endParaRPr lang="en-US" sz="1700" u="sng" dirty="0" smtClean="0">
              <a:latin typeface="Bookman Old Style" panose="02050604050505020204" pitchFamily="18" charset="0"/>
            </a:endParaRPr>
          </a:p>
          <a:p>
            <a:r>
              <a:rPr lang="en-US" sz="1700" dirty="0" smtClean="0">
                <a:latin typeface="Bookman Old Style" panose="02050604050505020204" pitchFamily="18" charset="0"/>
              </a:rPr>
              <a:t>Merriam-Webster. (</a:t>
            </a:r>
            <a:r>
              <a:rPr lang="en-US" sz="1700" dirty="0" err="1" smtClean="0">
                <a:latin typeface="Bookman Old Style" panose="02050604050505020204" pitchFamily="18" charset="0"/>
              </a:rPr>
              <a:t>n.d.</a:t>
            </a:r>
            <a:r>
              <a:rPr lang="en-US" sz="1700" dirty="0" smtClean="0">
                <a:latin typeface="Bookman Old Style" panose="02050604050505020204" pitchFamily="18" charset="0"/>
              </a:rPr>
              <a:t>). Diversity</a:t>
            </a:r>
            <a:r>
              <a:rPr lang="en-US" sz="1700" dirty="0">
                <a:latin typeface="Bookman Old Style" panose="02050604050505020204" pitchFamily="18" charset="0"/>
              </a:rPr>
              <a:t>. Retrieved December 21, 2021 from </a:t>
            </a:r>
            <a:r>
              <a:rPr lang="en-US" sz="1700" dirty="0" smtClean="0">
                <a:latin typeface="Bookman Old Style" panose="02050604050505020204" pitchFamily="18" charset="0"/>
                <a:hlinkClick r:id="rId5"/>
              </a:rPr>
              <a:t>https</a:t>
            </a:r>
            <a:r>
              <a:rPr lang="en-US" sz="1700" dirty="0">
                <a:latin typeface="Bookman Old Style" panose="02050604050505020204" pitchFamily="18" charset="0"/>
                <a:hlinkClick r:id="rId5"/>
              </a:rPr>
              <a:t>://</a:t>
            </a:r>
            <a:r>
              <a:rPr lang="en-US" sz="1700" dirty="0" smtClean="0">
                <a:latin typeface="Bookman Old Style" panose="02050604050505020204" pitchFamily="18" charset="0"/>
                <a:hlinkClick r:id="rId5"/>
              </a:rPr>
              <a:t>www.merriam-webster.com/dictionary/diversity</a:t>
            </a:r>
            <a:endParaRPr lang="en-US" sz="1700" dirty="0" smtClean="0">
              <a:latin typeface="Bookman Old Style" panose="02050604050505020204" pitchFamily="18" charset="0"/>
            </a:endParaRPr>
          </a:p>
          <a:p>
            <a:r>
              <a:rPr lang="en-US" sz="1700" dirty="0">
                <a:latin typeface="Bookman Old Style" panose="02050604050505020204" pitchFamily="18" charset="0"/>
              </a:rPr>
              <a:t>Merriam-Webster. (</a:t>
            </a:r>
            <a:r>
              <a:rPr lang="en-US" sz="1700" dirty="0" err="1">
                <a:latin typeface="Bookman Old Style" panose="02050604050505020204" pitchFamily="18" charset="0"/>
              </a:rPr>
              <a:t>n.d.</a:t>
            </a:r>
            <a:r>
              <a:rPr lang="en-US" sz="1700" dirty="0">
                <a:latin typeface="Bookman Old Style" panose="02050604050505020204" pitchFamily="18" charset="0"/>
              </a:rPr>
              <a:t>). Equity. Retrieved December 21, 2021 from </a:t>
            </a:r>
            <a:r>
              <a:rPr lang="en-US" sz="1700" dirty="0">
                <a:latin typeface="Bookman Old Style" panose="02050604050505020204" pitchFamily="18" charset="0"/>
                <a:hlinkClick r:id="rId6"/>
              </a:rPr>
              <a:t>https://www.merriam-webster.com/dictionary/equity</a:t>
            </a:r>
            <a:endParaRPr lang="en-US" sz="1700" dirty="0">
              <a:latin typeface="Bookman Old Style" panose="02050604050505020204" pitchFamily="18" charset="0"/>
            </a:endParaRPr>
          </a:p>
          <a:p>
            <a:r>
              <a:rPr lang="en-US" sz="1700" dirty="0" smtClean="0">
                <a:latin typeface="Bookman Old Style" panose="02050604050505020204" pitchFamily="18" charset="0"/>
              </a:rPr>
              <a:t>Merriam-Webster. (</a:t>
            </a:r>
            <a:r>
              <a:rPr lang="en-US" sz="1700" dirty="0" err="1" smtClean="0">
                <a:latin typeface="Bookman Old Style" panose="02050604050505020204" pitchFamily="18" charset="0"/>
              </a:rPr>
              <a:t>n.d.</a:t>
            </a:r>
            <a:r>
              <a:rPr lang="en-US" sz="1700" dirty="0" smtClean="0">
                <a:latin typeface="Bookman Old Style" panose="02050604050505020204" pitchFamily="18" charset="0"/>
              </a:rPr>
              <a:t>). Inclusion</a:t>
            </a:r>
            <a:r>
              <a:rPr lang="en-US" sz="1700" dirty="0">
                <a:latin typeface="Bookman Old Style" panose="02050604050505020204" pitchFamily="18" charset="0"/>
              </a:rPr>
              <a:t>. Retrieved December 21, 2021 from </a:t>
            </a:r>
            <a:r>
              <a:rPr lang="en-US" sz="1700" dirty="0" smtClean="0">
                <a:latin typeface="Bookman Old Style" panose="02050604050505020204" pitchFamily="18" charset="0"/>
                <a:hlinkClick r:id="rId7"/>
              </a:rPr>
              <a:t>https</a:t>
            </a:r>
            <a:r>
              <a:rPr lang="en-US" sz="1700" dirty="0">
                <a:latin typeface="Bookman Old Style" panose="02050604050505020204" pitchFamily="18" charset="0"/>
                <a:hlinkClick r:id="rId7"/>
              </a:rPr>
              <a:t>://</a:t>
            </a:r>
            <a:r>
              <a:rPr lang="en-US" sz="1700" dirty="0" smtClean="0">
                <a:latin typeface="Bookman Old Style" panose="02050604050505020204" pitchFamily="18" charset="0"/>
                <a:hlinkClick r:id="rId7"/>
              </a:rPr>
              <a:t>www.merriam-webster.com/dictionary/inclusion</a:t>
            </a:r>
            <a:endParaRPr lang="en-US" sz="1700" dirty="0" smtClean="0">
              <a:latin typeface="Bookman Old Style" panose="02050604050505020204" pitchFamily="18" charset="0"/>
            </a:endParaRPr>
          </a:p>
          <a:p>
            <a:r>
              <a:rPr lang="en-US" sz="1700" dirty="0" smtClean="0">
                <a:latin typeface="Bookman Old Style" panose="02050604050505020204" pitchFamily="18" charset="0"/>
              </a:rPr>
              <a:t>Northwest Commission on Colleges and Universities (NWCCU). 2020. NWCCU 2020 standards. Retrieved </a:t>
            </a:r>
            <a:r>
              <a:rPr lang="en-US" sz="1700" dirty="0">
                <a:latin typeface="Bookman Old Style" panose="02050604050505020204" pitchFamily="18" charset="0"/>
              </a:rPr>
              <a:t>December 21, 2021, from </a:t>
            </a:r>
            <a:r>
              <a:rPr lang="en-US" sz="1700" dirty="0">
                <a:latin typeface="Bookman Old Style" panose="02050604050505020204" pitchFamily="18" charset="0"/>
                <a:hlinkClick r:id="rId8"/>
              </a:rPr>
              <a:t>https://nwccu.org/accreditation/standards-policies/standards/</a:t>
            </a:r>
            <a:br>
              <a:rPr lang="en-US" sz="1700" dirty="0">
                <a:latin typeface="Bookman Old Style" panose="02050604050505020204" pitchFamily="18" charset="0"/>
                <a:hlinkClick r:id="rId8"/>
              </a:rPr>
            </a:br>
            <a:r>
              <a:rPr lang="en-US" sz="1200" dirty="0">
                <a:latin typeface="Bookman Old Style" panose="02050604050505020204" pitchFamily="18" charset="0"/>
              </a:rPr>
              <a:t/>
            </a:r>
            <a:br>
              <a:rPr lang="en-US" sz="1200" dirty="0">
                <a:latin typeface="Bookman Old Style" panose="02050604050505020204" pitchFamily="18" charset="0"/>
              </a:rPr>
            </a:br>
            <a:r>
              <a:rPr lang="en-US" sz="1200" dirty="0">
                <a:latin typeface="Bookman Old Style" panose="02050604050505020204" pitchFamily="18" charset="0"/>
              </a:rPr>
              <a:t/>
            </a:r>
            <a:br>
              <a:rPr lang="en-US" sz="1200" dirty="0">
                <a:latin typeface="Bookman Old Style" panose="02050604050505020204" pitchFamily="18" charset="0"/>
              </a:rPr>
            </a:br>
            <a:endParaRPr lang="en-US" sz="1200" dirty="0">
              <a:latin typeface="Bookman Old Style" panose="02050604050505020204" pitchFamily="18" charset="0"/>
            </a:endParaRPr>
          </a:p>
        </p:txBody>
      </p:sp>
      <p:sp>
        <p:nvSpPr>
          <p:cNvPr id="4" name="Rectangle 1"/>
          <p:cNvSpPr>
            <a:spLocks noChangeArrowheads="1"/>
          </p:cNvSpPr>
          <p:nvPr/>
        </p:nvSpPr>
        <p:spPr bwMode="auto">
          <a:xfrm>
            <a:off x="0" y="-276999"/>
            <a:ext cx="95194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2678"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152400" y="-124599"/>
            <a:ext cx="95194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2678"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304800" y="27801"/>
            <a:ext cx="95194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2678"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77616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KVFFJhIvS8"/>
          <p:cNvPicPr>
            <a:picLocks noRot="1" noChangeAspect="1"/>
          </p:cNvPicPr>
          <p:nvPr>
            <a:videoFile r:link="rId1"/>
          </p:nvPr>
        </p:nvPicPr>
        <p:blipFill>
          <a:blip r:embed="rId4"/>
          <a:stretch>
            <a:fillRect/>
          </a:stretch>
        </p:blipFill>
        <p:spPr>
          <a:xfrm>
            <a:off x="5468945" y="2906628"/>
            <a:ext cx="6181188" cy="3716069"/>
          </a:xfrm>
          <a:prstGeom prst="rect">
            <a:avLst/>
          </a:prstGeom>
        </p:spPr>
      </p:pic>
      <p:sp>
        <p:nvSpPr>
          <p:cNvPr id="6" name="TextBox 5"/>
          <p:cNvSpPr txBox="1"/>
          <p:nvPr/>
        </p:nvSpPr>
        <p:spPr>
          <a:xfrm>
            <a:off x="790222" y="395111"/>
            <a:ext cx="6931378" cy="923330"/>
          </a:xfrm>
          <a:prstGeom prst="rect">
            <a:avLst/>
          </a:prstGeom>
          <a:noFill/>
        </p:spPr>
        <p:txBody>
          <a:bodyPr wrap="square" rtlCol="0">
            <a:spAutoFit/>
          </a:bodyPr>
          <a:lstStyle/>
          <a:p>
            <a:r>
              <a:rPr lang="en-US" sz="5400" b="1" dirty="0" smtClean="0">
                <a:latin typeface="Bookman Old Style" panose="02050604050505020204" pitchFamily="18" charset="0"/>
              </a:rPr>
              <a:t>An ACRL Priority</a:t>
            </a:r>
            <a:endParaRPr lang="en-US" sz="5400" b="1" dirty="0">
              <a:latin typeface="Bookman Old Style" panose="02050604050505020204" pitchFamily="18" charset="0"/>
            </a:endParaRPr>
          </a:p>
        </p:txBody>
      </p:sp>
      <p:sp>
        <p:nvSpPr>
          <p:cNvPr id="7" name="TextBox 6"/>
          <p:cNvSpPr txBox="1"/>
          <p:nvPr/>
        </p:nvSpPr>
        <p:spPr>
          <a:xfrm>
            <a:off x="790222" y="1444978"/>
            <a:ext cx="10859911" cy="1200329"/>
          </a:xfrm>
          <a:prstGeom prst="rect">
            <a:avLst/>
          </a:prstGeom>
          <a:noFill/>
        </p:spPr>
        <p:txBody>
          <a:bodyPr wrap="square" rtlCol="0">
            <a:spAutoFit/>
          </a:bodyPr>
          <a:lstStyle/>
          <a:p>
            <a:r>
              <a:rPr lang="en-US" sz="2400" dirty="0" smtClean="0">
                <a:solidFill>
                  <a:schemeClr val="tx1">
                    <a:lumMod val="65000"/>
                    <a:lumOff val="35000"/>
                  </a:schemeClr>
                </a:solidFill>
                <a:latin typeface="Bookman Old Style" panose="02050604050505020204" pitchFamily="18" charset="0"/>
              </a:rPr>
              <a:t>Objective #4 of the </a:t>
            </a:r>
            <a:r>
              <a:rPr lang="en-US" sz="2400" dirty="0" smtClean="0">
                <a:solidFill>
                  <a:schemeClr val="tx1">
                    <a:lumMod val="65000"/>
                    <a:lumOff val="35000"/>
                  </a:schemeClr>
                </a:solidFill>
                <a:latin typeface="Bookman Old Style" panose="02050604050505020204" pitchFamily="18" charset="0"/>
                <a:hlinkClick r:id="rId5"/>
              </a:rPr>
              <a:t>ACRL Strategic Plan </a:t>
            </a:r>
            <a:r>
              <a:rPr lang="en-US" sz="2400" dirty="0" smtClean="0">
                <a:solidFill>
                  <a:schemeClr val="tx1">
                    <a:lumMod val="65000"/>
                    <a:lumOff val="35000"/>
                  </a:schemeClr>
                </a:solidFill>
                <a:latin typeface="Bookman Old Style" panose="02050604050505020204" pitchFamily="18" charset="0"/>
              </a:rPr>
              <a:t>is to, “support libraries in articulating their role in advancing issues of equity, access, diversity, and inclusion in higher education.”</a:t>
            </a:r>
            <a:endParaRPr lang="en-US" sz="2400" dirty="0">
              <a:solidFill>
                <a:schemeClr val="tx1">
                  <a:lumMod val="65000"/>
                  <a:lumOff val="35000"/>
                </a:schemeClr>
              </a:solidFill>
              <a:latin typeface="Bookman Old Style" panose="02050604050505020204" pitchFamily="18" charset="0"/>
            </a:endParaRPr>
          </a:p>
        </p:txBody>
      </p:sp>
      <p:sp>
        <p:nvSpPr>
          <p:cNvPr id="8" name="TextBox 7"/>
          <p:cNvSpPr txBox="1"/>
          <p:nvPr/>
        </p:nvSpPr>
        <p:spPr>
          <a:xfrm>
            <a:off x="790222" y="3307645"/>
            <a:ext cx="2991556" cy="2246769"/>
          </a:xfrm>
          <a:prstGeom prst="rect">
            <a:avLst/>
          </a:prstGeom>
          <a:noFill/>
        </p:spPr>
        <p:txBody>
          <a:bodyPr wrap="square" rtlCol="0">
            <a:spAutoFit/>
          </a:bodyPr>
          <a:lstStyle/>
          <a:p>
            <a:r>
              <a:rPr lang="en-US" sz="2800" dirty="0" smtClean="0">
                <a:solidFill>
                  <a:schemeClr val="tx1">
                    <a:lumMod val="65000"/>
                    <a:lumOff val="35000"/>
                  </a:schemeClr>
                </a:solidFill>
                <a:latin typeface="Bookman Old Style" panose="02050604050505020204" pitchFamily="18" charset="0"/>
              </a:rPr>
              <a:t>A statement from </a:t>
            </a:r>
          </a:p>
          <a:p>
            <a:r>
              <a:rPr lang="en-US" sz="2800" dirty="0" smtClean="0">
                <a:solidFill>
                  <a:schemeClr val="tx1">
                    <a:lumMod val="65000"/>
                    <a:lumOff val="35000"/>
                  </a:schemeClr>
                </a:solidFill>
                <a:latin typeface="Bookman Old Style" panose="02050604050505020204" pitchFamily="18" charset="0"/>
              </a:rPr>
              <a:t>Karen Munro,</a:t>
            </a:r>
          </a:p>
          <a:p>
            <a:r>
              <a:rPr lang="en-US" sz="2800" dirty="0" smtClean="0">
                <a:solidFill>
                  <a:schemeClr val="tx1">
                    <a:lumMod val="65000"/>
                    <a:lumOff val="35000"/>
                  </a:schemeClr>
                </a:solidFill>
                <a:latin typeface="Bookman Old Style" panose="02050604050505020204" pitchFamily="18" charset="0"/>
              </a:rPr>
              <a:t>ACRL Past-President:</a:t>
            </a:r>
            <a:endParaRPr lang="en-US" sz="2800" dirty="0">
              <a:solidFill>
                <a:schemeClr val="tx1">
                  <a:lumMod val="65000"/>
                  <a:lumOff val="35000"/>
                </a:schemeClr>
              </a:solidFill>
              <a:latin typeface="Bookman Old Style" panose="02050604050505020204" pitchFamily="18" charset="0"/>
            </a:endParaRPr>
          </a:p>
        </p:txBody>
      </p:sp>
    </p:spTree>
    <p:extLst>
      <p:ext uri="{BB962C8B-B14F-4D97-AF65-F5344CB8AC3E}">
        <p14:creationId xmlns:p14="http://schemas.microsoft.com/office/powerpoint/2010/main" val="4141903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6267" y="372533"/>
            <a:ext cx="8275989" cy="1083734"/>
          </a:xfrm>
          <a:solidFill>
            <a:srgbClr val="A7C6CD"/>
          </a:solidFill>
        </p:spPr>
        <p:txBody>
          <a:bodyPr>
            <a:noAutofit/>
          </a:bodyPr>
          <a:lstStyle/>
          <a:p>
            <a:r>
              <a:rPr lang="en-US" sz="8000" b="1" dirty="0" smtClean="0">
                <a:latin typeface="Bookman Old Style" panose="02050604050505020204" pitchFamily="18" charset="0"/>
              </a:rPr>
              <a:t>Diversity</a:t>
            </a:r>
            <a:endParaRPr lang="en-US" sz="8000" b="1" dirty="0">
              <a:latin typeface="Bookman Old Style" panose="02050604050505020204" pitchFamily="18" charset="0"/>
            </a:endParaRPr>
          </a:p>
        </p:txBody>
      </p:sp>
      <p:sp>
        <p:nvSpPr>
          <p:cNvPr id="3" name="Text Placeholder 2"/>
          <p:cNvSpPr>
            <a:spLocks noGrp="1"/>
          </p:cNvSpPr>
          <p:nvPr>
            <p:ph type="body" idx="1"/>
          </p:nvPr>
        </p:nvSpPr>
        <p:spPr>
          <a:xfrm>
            <a:off x="1456267" y="1814046"/>
            <a:ext cx="8915399" cy="1555864"/>
          </a:xfrm>
        </p:spPr>
        <p:txBody>
          <a:bodyPr>
            <a:noAutofit/>
          </a:bodyPr>
          <a:lstStyle/>
          <a:p>
            <a:r>
              <a:rPr lang="en-US" sz="2800" dirty="0" smtClean="0">
                <a:latin typeface="Bookman Old Style" panose="02050604050505020204" pitchFamily="18" charset="0"/>
              </a:rPr>
              <a:t>The </a:t>
            </a:r>
            <a:r>
              <a:rPr lang="en-US" sz="2800" dirty="0">
                <a:latin typeface="Bookman Old Style" panose="02050604050505020204" pitchFamily="18" charset="0"/>
              </a:rPr>
              <a:t>condition of having or being composed of differing </a:t>
            </a:r>
            <a:r>
              <a:rPr lang="en-US" sz="2800" dirty="0" smtClean="0">
                <a:latin typeface="Bookman Old Style" panose="02050604050505020204" pitchFamily="18" charset="0"/>
              </a:rPr>
              <a:t>elements</a:t>
            </a:r>
            <a:r>
              <a:rPr lang="en-US" sz="2800" b="1" dirty="0" smtClean="0">
                <a:latin typeface="Bookman Old Style" panose="02050604050505020204" pitchFamily="18" charset="0"/>
              </a:rPr>
              <a:t>:</a:t>
            </a:r>
            <a:r>
              <a:rPr lang="en-US" sz="2800" b="1" dirty="0">
                <a:latin typeface="Bookman Old Style" panose="02050604050505020204" pitchFamily="18" charset="0"/>
              </a:rPr>
              <a:t> </a:t>
            </a:r>
            <a:r>
              <a:rPr lang="en-US" sz="2800" dirty="0" smtClean="0">
                <a:latin typeface="Bookman Old Style" panose="02050604050505020204" pitchFamily="18" charset="0"/>
              </a:rPr>
              <a:t>the </a:t>
            </a:r>
            <a:r>
              <a:rPr lang="en-US" sz="2800" dirty="0">
                <a:latin typeface="Bookman Old Style" panose="02050604050505020204" pitchFamily="18" charset="0"/>
              </a:rPr>
              <a:t>inclusion of people of different races, cultures, etc. in a group or organization</a:t>
            </a:r>
          </a:p>
        </p:txBody>
      </p:sp>
      <p:sp>
        <p:nvSpPr>
          <p:cNvPr id="5" name="TextBox 4"/>
          <p:cNvSpPr txBox="1"/>
          <p:nvPr/>
        </p:nvSpPr>
        <p:spPr>
          <a:xfrm>
            <a:off x="5260622" y="3533422"/>
            <a:ext cx="4560711" cy="2585323"/>
          </a:xfrm>
          <a:prstGeom prst="rect">
            <a:avLst/>
          </a:prstGeom>
          <a:noFill/>
          <a:ln w="76200">
            <a:solidFill>
              <a:srgbClr val="FFC000"/>
            </a:solidFill>
          </a:ln>
        </p:spPr>
        <p:txBody>
          <a:bodyPr wrap="square" rtlCol="0">
            <a:spAutoFit/>
          </a:bodyPr>
          <a:lstStyle/>
          <a:p>
            <a:r>
              <a:rPr lang="en-US" dirty="0" smtClean="0">
                <a:solidFill>
                  <a:schemeClr val="tx1">
                    <a:lumMod val="65000"/>
                    <a:lumOff val="35000"/>
                  </a:schemeClr>
                </a:solidFill>
              </a:rPr>
              <a:t>In academia, convening a diverse group involves looking at factors in addition to race and culture. </a:t>
            </a:r>
          </a:p>
          <a:p>
            <a:r>
              <a:rPr lang="en-US" dirty="0" smtClean="0">
                <a:solidFill>
                  <a:schemeClr val="tx1">
                    <a:lumMod val="65000"/>
                    <a:lumOff val="35000"/>
                  </a:schemeClr>
                </a:solidFill>
              </a:rPr>
              <a:t>Examples:</a:t>
            </a:r>
          </a:p>
          <a:p>
            <a:pPr marL="285750" indent="-285750">
              <a:buFont typeface="Arial" panose="020B0604020202020204" pitchFamily="34" charset="0"/>
              <a:buChar char="•"/>
            </a:pPr>
            <a:r>
              <a:rPr lang="en-US" dirty="0" smtClean="0">
                <a:solidFill>
                  <a:schemeClr val="tx1">
                    <a:lumMod val="65000"/>
                    <a:lumOff val="35000"/>
                  </a:schemeClr>
                </a:solidFill>
              </a:rPr>
              <a:t>University role (students, staff, faculty, alum)</a:t>
            </a:r>
          </a:p>
          <a:p>
            <a:pPr marL="285750" indent="-285750">
              <a:buFont typeface="Arial" panose="020B0604020202020204" pitchFamily="34" charset="0"/>
              <a:buChar char="•"/>
            </a:pPr>
            <a:r>
              <a:rPr lang="en-US" dirty="0" smtClean="0">
                <a:solidFill>
                  <a:schemeClr val="tx1">
                    <a:lumMod val="65000"/>
                    <a:lumOff val="35000"/>
                  </a:schemeClr>
                </a:solidFill>
              </a:rPr>
              <a:t>Discipline (Field)</a:t>
            </a:r>
          </a:p>
          <a:p>
            <a:pPr marL="285750" indent="-285750">
              <a:buFont typeface="Arial" panose="020B0604020202020204" pitchFamily="34" charset="0"/>
              <a:buChar char="•"/>
            </a:pPr>
            <a:r>
              <a:rPr lang="en-US" dirty="0" smtClean="0">
                <a:solidFill>
                  <a:schemeClr val="tx1">
                    <a:lumMod val="65000"/>
                    <a:lumOff val="35000"/>
                  </a:schemeClr>
                </a:solidFill>
              </a:rPr>
              <a:t>On-campus / Off-campus</a:t>
            </a:r>
          </a:p>
          <a:p>
            <a:pPr marL="285750" indent="-285750">
              <a:buFont typeface="Arial" panose="020B0604020202020204" pitchFamily="34" charset="0"/>
              <a:buChar char="•"/>
            </a:pPr>
            <a:r>
              <a:rPr lang="en-US" dirty="0" smtClean="0">
                <a:solidFill>
                  <a:schemeClr val="tx1">
                    <a:lumMod val="65000"/>
                    <a:lumOff val="35000"/>
                  </a:schemeClr>
                </a:solidFill>
              </a:rPr>
              <a:t>Extra- or co-curricular affiliations</a:t>
            </a:r>
          </a:p>
          <a:p>
            <a:endParaRPr lang="en-US" dirty="0"/>
          </a:p>
        </p:txBody>
      </p:sp>
    </p:spTree>
    <p:extLst>
      <p:ext uri="{BB962C8B-B14F-4D97-AF65-F5344CB8AC3E}">
        <p14:creationId xmlns:p14="http://schemas.microsoft.com/office/powerpoint/2010/main" val="1946965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169" y="406400"/>
            <a:ext cx="8915399" cy="1207911"/>
          </a:xfrm>
          <a:solidFill>
            <a:srgbClr val="A7C6CD"/>
          </a:solidFill>
        </p:spPr>
        <p:txBody>
          <a:bodyPr>
            <a:noAutofit/>
          </a:bodyPr>
          <a:lstStyle/>
          <a:p>
            <a:r>
              <a:rPr lang="en-US" sz="8000" b="1" dirty="0" smtClean="0">
                <a:latin typeface="Bookman Old Style" panose="02050604050505020204" pitchFamily="18" charset="0"/>
              </a:rPr>
              <a:t>Equity </a:t>
            </a:r>
            <a:endParaRPr lang="en-US" sz="8000" b="1" dirty="0">
              <a:latin typeface="Bookman Old Style" panose="02050604050505020204" pitchFamily="18" charset="0"/>
            </a:endParaRPr>
          </a:p>
        </p:txBody>
      </p:sp>
      <p:sp>
        <p:nvSpPr>
          <p:cNvPr id="3" name="Text Placeholder 2"/>
          <p:cNvSpPr>
            <a:spLocks noGrp="1"/>
          </p:cNvSpPr>
          <p:nvPr>
            <p:ph type="body" idx="1"/>
          </p:nvPr>
        </p:nvSpPr>
        <p:spPr>
          <a:xfrm>
            <a:off x="1415168" y="1490133"/>
            <a:ext cx="8915399" cy="1555864"/>
          </a:xfrm>
        </p:spPr>
        <p:txBody>
          <a:bodyPr>
            <a:normAutofit/>
          </a:bodyPr>
          <a:lstStyle/>
          <a:p>
            <a:r>
              <a:rPr lang="en-US" sz="2800" dirty="0" smtClean="0">
                <a:latin typeface="Bookman Old Style" panose="02050604050505020204" pitchFamily="18" charset="0"/>
              </a:rPr>
              <a:t>Fairness </a:t>
            </a:r>
            <a:r>
              <a:rPr lang="en-US" sz="2800" dirty="0">
                <a:latin typeface="Bookman Old Style" panose="02050604050505020204" pitchFamily="18" charset="0"/>
              </a:rPr>
              <a:t>or justice in the way people are treated</a:t>
            </a:r>
          </a:p>
        </p:txBody>
      </p:sp>
      <p:sp>
        <p:nvSpPr>
          <p:cNvPr id="4" name="TextBox 3"/>
          <p:cNvSpPr txBox="1"/>
          <p:nvPr/>
        </p:nvSpPr>
        <p:spPr>
          <a:xfrm>
            <a:off x="3104443" y="2763775"/>
            <a:ext cx="7350300" cy="3477875"/>
          </a:xfrm>
          <a:prstGeom prst="rect">
            <a:avLst/>
          </a:prstGeom>
          <a:noFill/>
        </p:spPr>
        <p:txBody>
          <a:bodyPr wrap="square" rtlCol="0">
            <a:spAutoFit/>
          </a:bodyPr>
          <a:lstStyle/>
          <a:p>
            <a:r>
              <a:rPr lang="en-US" sz="2000" dirty="0" smtClean="0">
                <a:solidFill>
                  <a:schemeClr val="tx1">
                    <a:lumMod val="65000"/>
                    <a:lumOff val="35000"/>
                  </a:schemeClr>
                </a:solidFill>
                <a:latin typeface="Bookman Old Style" panose="02050604050505020204" pitchFamily="18" charset="0"/>
              </a:rPr>
              <a:t>This is the part of the equity slide where you would normally see the graphic of people trying to look over a fence or trying to pick some fruit. The people are different heights and need boxes of different sizes to see over the fence or to pick the fruit. The graphic isn’t here because </a:t>
            </a:r>
            <a:r>
              <a:rPr lang="en-US" sz="2000" dirty="0" smtClean="0">
                <a:solidFill>
                  <a:schemeClr val="tx1">
                    <a:lumMod val="65000"/>
                    <a:lumOff val="35000"/>
                  </a:schemeClr>
                </a:solidFill>
                <a:latin typeface="Bookman Old Style" panose="02050604050505020204" pitchFamily="18" charset="0"/>
              </a:rPr>
              <a:t>I don’t understand it. </a:t>
            </a:r>
            <a:r>
              <a:rPr lang="en-US" sz="2000" dirty="0" smtClean="0">
                <a:solidFill>
                  <a:schemeClr val="tx1">
                    <a:lumMod val="65000"/>
                    <a:lumOff val="35000"/>
                  </a:schemeClr>
                </a:solidFill>
                <a:latin typeface="Bookman Old Style" panose="02050604050505020204" pitchFamily="18" charset="0"/>
              </a:rPr>
              <a:t>Achieving equity involves tackling systemic issues rather than addressing </a:t>
            </a:r>
            <a:r>
              <a:rPr lang="en-US" sz="2000" dirty="0" smtClean="0">
                <a:solidFill>
                  <a:schemeClr val="tx1">
                    <a:lumMod val="65000"/>
                    <a:lumOff val="35000"/>
                  </a:schemeClr>
                </a:solidFill>
                <a:latin typeface="Bookman Old Style" panose="02050604050505020204" pitchFamily="18" charset="0"/>
              </a:rPr>
              <a:t>individual biology</a:t>
            </a:r>
            <a:r>
              <a:rPr lang="en-US" sz="2000" dirty="0" smtClean="0">
                <a:solidFill>
                  <a:schemeClr val="tx1">
                    <a:lumMod val="65000"/>
                    <a:lumOff val="35000"/>
                  </a:schemeClr>
                </a:solidFill>
                <a:latin typeface="Bookman Old Style" panose="02050604050505020204" pitchFamily="18" charset="0"/>
              </a:rPr>
              <a:t>. I don’t have an alternative graphic. Do you have one to share or do you have a different perspective on the height/equity graphics?</a:t>
            </a:r>
          </a:p>
          <a:p>
            <a:endParaRPr lang="en-US" sz="2000" dirty="0">
              <a:solidFill>
                <a:schemeClr val="tx1">
                  <a:lumMod val="65000"/>
                  <a:lumOff val="35000"/>
                </a:schemeClr>
              </a:solidFill>
              <a:latin typeface="Bookman Old Style" panose="02050604050505020204" pitchFamily="18" charset="0"/>
            </a:endParaRPr>
          </a:p>
        </p:txBody>
      </p:sp>
    </p:spTree>
    <p:extLst>
      <p:ext uri="{BB962C8B-B14F-4D97-AF65-F5344CB8AC3E}">
        <p14:creationId xmlns:p14="http://schemas.microsoft.com/office/powerpoint/2010/main" val="2401402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589" y="349955"/>
            <a:ext cx="8915399" cy="1095022"/>
          </a:xfrm>
          <a:solidFill>
            <a:srgbClr val="A7C6CD"/>
          </a:solidFill>
        </p:spPr>
        <p:txBody>
          <a:bodyPr>
            <a:noAutofit/>
          </a:bodyPr>
          <a:lstStyle/>
          <a:p>
            <a:r>
              <a:rPr lang="en-US" sz="8000" b="1" dirty="0" smtClean="0">
                <a:latin typeface="Bookman Old Style" panose="02050604050505020204" pitchFamily="18" charset="0"/>
              </a:rPr>
              <a:t>Inclusion</a:t>
            </a:r>
            <a:endParaRPr lang="en-US" sz="8000" b="1" dirty="0">
              <a:latin typeface="Bookman Old Style" panose="02050604050505020204" pitchFamily="18" charset="0"/>
            </a:endParaRPr>
          </a:p>
        </p:txBody>
      </p:sp>
      <p:sp>
        <p:nvSpPr>
          <p:cNvPr id="3" name="Text Placeholder 2"/>
          <p:cNvSpPr>
            <a:spLocks noGrp="1"/>
          </p:cNvSpPr>
          <p:nvPr>
            <p:ph type="body" idx="1"/>
          </p:nvPr>
        </p:nvSpPr>
        <p:spPr>
          <a:xfrm>
            <a:off x="1392588" y="1667291"/>
            <a:ext cx="8915399" cy="1555864"/>
          </a:xfrm>
        </p:spPr>
        <p:txBody>
          <a:bodyPr>
            <a:normAutofit/>
          </a:bodyPr>
          <a:lstStyle/>
          <a:p>
            <a:r>
              <a:rPr lang="en-US" sz="2800" dirty="0" smtClean="0"/>
              <a:t>The </a:t>
            </a:r>
            <a:r>
              <a:rPr lang="en-US" sz="2800" dirty="0"/>
              <a:t>act or practice of including and accommodating people who have historically been excluded (as because of their race, gender, sexuality, or ability)</a:t>
            </a:r>
          </a:p>
        </p:txBody>
      </p:sp>
      <p:sp>
        <p:nvSpPr>
          <p:cNvPr id="5" name="TextBox 4"/>
          <p:cNvSpPr txBox="1"/>
          <p:nvPr/>
        </p:nvSpPr>
        <p:spPr>
          <a:xfrm>
            <a:off x="1392588" y="3815644"/>
            <a:ext cx="3326168" cy="1938992"/>
          </a:xfrm>
          <a:prstGeom prst="rect">
            <a:avLst/>
          </a:prstGeom>
          <a:noFill/>
        </p:spPr>
        <p:txBody>
          <a:bodyPr wrap="square" rtlCol="0">
            <a:spAutoFit/>
          </a:bodyPr>
          <a:lstStyle/>
          <a:p>
            <a:r>
              <a:rPr lang="en-US" sz="2400" dirty="0" smtClean="0">
                <a:solidFill>
                  <a:schemeClr val="tx1">
                    <a:lumMod val="65000"/>
                    <a:lumOff val="35000"/>
                  </a:schemeClr>
                </a:solidFill>
                <a:latin typeface="Bookman Old Style" panose="02050604050505020204" pitchFamily="18" charset="0"/>
              </a:rPr>
              <a:t>Librarians are already superstars at inclusivity – at inviting everyone to the table.</a:t>
            </a:r>
            <a:endParaRPr lang="en-US" sz="2400" dirty="0">
              <a:solidFill>
                <a:schemeClr val="tx1">
                  <a:lumMod val="65000"/>
                  <a:lumOff val="35000"/>
                </a:schemeClr>
              </a:solidFill>
              <a:latin typeface="Bookman Old Style" panose="02050604050505020204" pitchFamily="18" charset="0"/>
            </a:endParaRPr>
          </a:p>
        </p:txBody>
      </p:sp>
      <p:sp>
        <p:nvSpPr>
          <p:cNvPr id="6" name="5-Point Star 5"/>
          <p:cNvSpPr/>
          <p:nvPr/>
        </p:nvSpPr>
        <p:spPr>
          <a:xfrm>
            <a:off x="749121" y="3445469"/>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618685" y="3815644"/>
            <a:ext cx="3996267" cy="2246769"/>
          </a:xfrm>
          <a:prstGeom prst="rect">
            <a:avLst/>
          </a:prstGeom>
          <a:noFill/>
        </p:spPr>
        <p:txBody>
          <a:bodyPr wrap="square" rtlCol="0">
            <a:spAutoFit/>
          </a:bodyPr>
          <a:lstStyle/>
          <a:p>
            <a:r>
              <a:rPr lang="en-US" sz="2000" dirty="0" smtClean="0">
                <a:solidFill>
                  <a:schemeClr val="tx1">
                    <a:lumMod val="65000"/>
                    <a:lumOff val="35000"/>
                  </a:schemeClr>
                </a:solidFill>
                <a:latin typeface="Bookman Old Style" panose="02050604050505020204" pitchFamily="18" charset="0"/>
              </a:rPr>
              <a:t>When we look at our tables, we may find that there are missing voices. Are there people or groups who hesitated to respond to our invitation? Recruitment is also important to inclusivity.</a:t>
            </a:r>
            <a:endParaRPr lang="en-US" sz="2000" dirty="0">
              <a:solidFill>
                <a:schemeClr val="tx1">
                  <a:lumMod val="65000"/>
                  <a:lumOff val="35000"/>
                </a:schemeClr>
              </a:solidFill>
              <a:latin typeface="Bookman Old Style" panose="02050604050505020204" pitchFamily="18" charset="0"/>
            </a:endParaRPr>
          </a:p>
        </p:txBody>
      </p:sp>
      <p:sp>
        <p:nvSpPr>
          <p:cNvPr id="8" name="Action Button: Help 7">
            <a:hlinkClick r:id="" action="ppaction://noaction" highlightClick="1"/>
          </p:cNvPr>
          <p:cNvSpPr/>
          <p:nvPr/>
        </p:nvSpPr>
        <p:spPr>
          <a:xfrm>
            <a:off x="5561584" y="3445469"/>
            <a:ext cx="1042416" cy="9144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5862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857" y="587023"/>
            <a:ext cx="8915399" cy="982134"/>
          </a:xfrm>
          <a:solidFill>
            <a:srgbClr val="A7C6CD"/>
          </a:solidFill>
        </p:spPr>
        <p:txBody>
          <a:bodyPr>
            <a:noAutofit/>
          </a:bodyPr>
          <a:lstStyle/>
          <a:p>
            <a:r>
              <a:rPr lang="en-US" sz="8000" b="1" dirty="0" smtClean="0">
                <a:latin typeface="Bookman Old Style" panose="02050604050505020204" pitchFamily="18" charset="0"/>
              </a:rPr>
              <a:t>Best Practices</a:t>
            </a:r>
            <a:endParaRPr lang="en-US" sz="8000" b="1" dirty="0">
              <a:latin typeface="Bookman Old Style" panose="02050604050505020204" pitchFamily="18" charset="0"/>
            </a:endParaRPr>
          </a:p>
        </p:txBody>
      </p:sp>
      <p:sp>
        <p:nvSpPr>
          <p:cNvPr id="3" name="Text Placeholder 2"/>
          <p:cNvSpPr>
            <a:spLocks noGrp="1"/>
          </p:cNvSpPr>
          <p:nvPr>
            <p:ph type="body" idx="1"/>
          </p:nvPr>
        </p:nvSpPr>
        <p:spPr>
          <a:xfrm>
            <a:off x="1324856" y="2130135"/>
            <a:ext cx="9015766" cy="3028888"/>
          </a:xfrm>
        </p:spPr>
        <p:txBody>
          <a:bodyPr>
            <a:noAutofit/>
          </a:bodyPr>
          <a:lstStyle/>
          <a:p>
            <a:r>
              <a:rPr lang="en-US" sz="3200" dirty="0" smtClean="0">
                <a:latin typeface="Bookman Old Style" panose="02050604050505020204" pitchFamily="18" charset="0"/>
              </a:rPr>
              <a:t>Three DEI-related practices are prevalent throughout many of Montana’s academic libraries today:</a:t>
            </a:r>
          </a:p>
          <a:p>
            <a:pPr marL="285750" indent="-285750">
              <a:buFont typeface="Arial" panose="020B0604020202020204" pitchFamily="34" charset="0"/>
              <a:buChar char="•"/>
            </a:pPr>
            <a:r>
              <a:rPr lang="en-US" sz="3200" dirty="0" smtClean="0">
                <a:latin typeface="Bookman Old Style" panose="02050604050505020204" pitchFamily="18" charset="0"/>
              </a:rPr>
              <a:t>Land Acknowledgements</a:t>
            </a:r>
          </a:p>
          <a:p>
            <a:pPr marL="285750" indent="-285750">
              <a:buFont typeface="Arial" panose="020B0604020202020204" pitchFamily="34" charset="0"/>
              <a:buChar char="•"/>
            </a:pPr>
            <a:r>
              <a:rPr lang="en-US" sz="3200" dirty="0" smtClean="0">
                <a:latin typeface="Bookman Old Style" panose="02050604050505020204" pitchFamily="18" charset="0"/>
              </a:rPr>
              <a:t>Dedicated Resources</a:t>
            </a:r>
          </a:p>
          <a:p>
            <a:pPr marL="285750" indent="-285750">
              <a:buFont typeface="Arial" panose="020B0604020202020204" pitchFamily="34" charset="0"/>
              <a:buChar char="•"/>
            </a:pPr>
            <a:r>
              <a:rPr lang="en-US" sz="3200" dirty="0" smtClean="0">
                <a:latin typeface="Bookman Old Style" panose="02050604050505020204" pitchFamily="18" charset="0"/>
              </a:rPr>
              <a:t>Cultivating Cultural Change</a:t>
            </a:r>
            <a:endParaRPr lang="en-US" sz="3200" dirty="0">
              <a:latin typeface="Bookman Old Style" panose="02050604050505020204" pitchFamily="18" charset="0"/>
            </a:endParaRPr>
          </a:p>
        </p:txBody>
      </p:sp>
    </p:spTree>
    <p:extLst>
      <p:ext uri="{BB962C8B-B14F-4D97-AF65-F5344CB8AC3E}">
        <p14:creationId xmlns:p14="http://schemas.microsoft.com/office/powerpoint/2010/main" val="3023279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456" y="372532"/>
            <a:ext cx="8915399" cy="1636889"/>
          </a:xfrm>
          <a:solidFill>
            <a:srgbClr val="A7C6CD"/>
          </a:solidFill>
        </p:spPr>
        <p:txBody>
          <a:bodyPr>
            <a:noAutofit/>
          </a:bodyPr>
          <a:lstStyle/>
          <a:p>
            <a:r>
              <a:rPr lang="en-US" sz="6000" b="1" dirty="0" smtClean="0">
                <a:solidFill>
                  <a:schemeClr val="tx1"/>
                </a:solidFill>
                <a:latin typeface="Bookman Old Style" panose="02050604050505020204" pitchFamily="18" charset="0"/>
              </a:rPr>
              <a:t>Land Acknowledgements</a:t>
            </a:r>
            <a:endParaRPr lang="en-US" sz="6000" b="1" dirty="0">
              <a:solidFill>
                <a:schemeClr val="tx1"/>
              </a:solidFill>
              <a:latin typeface="Bookman Old Style" panose="02050604050505020204" pitchFamily="18" charset="0"/>
            </a:endParaRPr>
          </a:p>
        </p:txBody>
      </p:sp>
      <p:sp>
        <p:nvSpPr>
          <p:cNvPr id="3" name="Text Placeholder 2"/>
          <p:cNvSpPr>
            <a:spLocks noGrp="1"/>
          </p:cNvSpPr>
          <p:nvPr>
            <p:ph type="body" idx="1"/>
          </p:nvPr>
        </p:nvSpPr>
        <p:spPr>
          <a:xfrm>
            <a:off x="1426455" y="2009421"/>
            <a:ext cx="8915399" cy="5667023"/>
          </a:xfrm>
        </p:spPr>
        <p:txBody>
          <a:bodyPr>
            <a:normAutofit/>
          </a:bodyPr>
          <a:lstStyle/>
          <a:p>
            <a:pPr marL="285750" indent="-285750">
              <a:buFont typeface="Arial" panose="020B0604020202020204" pitchFamily="34" charset="0"/>
              <a:buChar char="•"/>
            </a:pPr>
            <a:r>
              <a:rPr lang="en-US" dirty="0" smtClean="0"/>
              <a:t>Librarianship was among the first professions to begin professional conferences and activities with land acknowledgements.</a:t>
            </a:r>
          </a:p>
          <a:p>
            <a:pPr marL="285750" indent="-285750">
              <a:buFont typeface="Arial" panose="020B0604020202020204" pitchFamily="34" charset="0"/>
              <a:buChar char="•"/>
            </a:pPr>
            <a:r>
              <a:rPr lang="en-US" dirty="0" smtClean="0"/>
              <a:t>Universities and libraries are updating land acknowledgements to guard against them becoming performative.  A current best practice in crafting land acknowledgements is to include action statements in the acknowledgement. For example, the University of Montana Missoula recently updated their land acknowledgement to include this action statement, “</a:t>
            </a:r>
            <a:r>
              <a:rPr lang="en-US" dirty="0"/>
              <a:t>The University of Montana strives to improve education, service, and scholarship for all Indigenous peoples through actions aimed at respecting tribal sovereignty, empowering indigenous scholars, and creating safe learning environments for all students to live, work, and learn together in equitable and positive ways</a:t>
            </a:r>
            <a:r>
              <a:rPr lang="en-US" dirty="0" smtClean="0"/>
              <a:t>.” </a:t>
            </a:r>
          </a:p>
          <a:p>
            <a:pPr marL="285750" indent="-285750">
              <a:buFont typeface="Arial" panose="020B0604020202020204" pitchFamily="34" charset="0"/>
              <a:buChar char="•"/>
            </a:pPr>
            <a:r>
              <a:rPr lang="en-US" dirty="0" smtClean="0"/>
              <a:t>A resource specifically for helping you to write or update a land acknowledgement:  </a:t>
            </a:r>
          </a:p>
          <a:p>
            <a:r>
              <a:rPr lang="en-US" dirty="0"/>
              <a:t>	</a:t>
            </a:r>
            <a:r>
              <a:rPr lang="en-US" dirty="0" smtClean="0"/>
              <a:t>Native Governance Center. (2021). </a:t>
            </a:r>
            <a:r>
              <a:rPr lang="en-US" i="1" dirty="0" smtClean="0"/>
              <a:t>Beyond land acknowledgement: a guide.</a:t>
            </a:r>
          </a:p>
          <a:p>
            <a:r>
              <a:rPr lang="en-US" dirty="0" smtClean="0"/>
              <a:t>              </a:t>
            </a:r>
            <a:r>
              <a:rPr lang="en-US" dirty="0" smtClean="0">
                <a:hlinkClick r:id="rId3"/>
              </a:rPr>
              <a:t>https</a:t>
            </a:r>
            <a:r>
              <a:rPr lang="en-US" dirty="0">
                <a:hlinkClick r:id="rId3"/>
              </a:rPr>
              <a:t>://nativegov.org/resources/beyond-land-acknowledgment-a-guide/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983633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3568" y="304801"/>
            <a:ext cx="9331854" cy="1072444"/>
          </a:xfrm>
          <a:solidFill>
            <a:srgbClr val="A7C6CD"/>
          </a:solidFill>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6700" b="1" dirty="0" smtClean="0">
                <a:solidFill>
                  <a:schemeClr val="tx1"/>
                </a:solidFill>
                <a:latin typeface="Bookman Old Style" panose="02050604050505020204" pitchFamily="18" charset="0"/>
              </a:rPr>
              <a:t>Dedicated Resources</a:t>
            </a:r>
            <a:r>
              <a:rPr lang="en-US" sz="6700" b="1" dirty="0" smtClean="0">
                <a:latin typeface="Bookman Old Style" panose="02050604050505020204" pitchFamily="18" charset="0"/>
              </a:rPr>
              <a:t/>
            </a:r>
            <a:br>
              <a:rPr lang="en-US" sz="6700" b="1" dirty="0" smtClean="0">
                <a:latin typeface="Bookman Old Style" panose="02050604050505020204" pitchFamily="18" charset="0"/>
              </a:rPr>
            </a:br>
            <a:r>
              <a:rPr lang="en-US" sz="6700" b="1" dirty="0" smtClean="0">
                <a:latin typeface="Bookman Old Style" panose="02050604050505020204" pitchFamily="18" charset="0"/>
              </a:rPr>
              <a:t/>
            </a:r>
            <a:br>
              <a:rPr lang="en-US" sz="6700" b="1" dirty="0" smtClean="0">
                <a:latin typeface="Bookman Old Style" panose="02050604050505020204" pitchFamily="18" charset="0"/>
              </a:rPr>
            </a:br>
            <a:r>
              <a:rPr lang="en-US" sz="6700" dirty="0" smtClean="0">
                <a:latin typeface="Bookman Old Style" panose="02050604050505020204" pitchFamily="18" charset="0"/>
              </a:rPr>
              <a:t/>
            </a:r>
            <a:br>
              <a:rPr lang="en-US" sz="6700" dirty="0" smtClean="0">
                <a:latin typeface="Bookman Old Style" panose="02050604050505020204" pitchFamily="18" charset="0"/>
              </a:rPr>
            </a:br>
            <a:r>
              <a:rPr lang="en-US" dirty="0"/>
              <a:t/>
            </a:r>
            <a:br>
              <a:rPr lang="en-US" dirty="0"/>
            </a:br>
            <a:r>
              <a:rPr lang="en-US" dirty="0" smtClean="0"/>
              <a:t/>
            </a:r>
            <a:br>
              <a:rPr lang="en-US" dirty="0" smtClean="0"/>
            </a:br>
            <a:r>
              <a:rPr lang="en-US" dirty="0">
                <a:latin typeface="Bookman Old Style" panose="02050604050505020204" pitchFamily="18" charset="0"/>
              </a:rPr>
              <a:t/>
            </a:r>
            <a:br>
              <a:rPr lang="en-US" dirty="0">
                <a:latin typeface="Bookman Old Style" panose="02050604050505020204" pitchFamily="18" charset="0"/>
              </a:rPr>
            </a:br>
            <a:endParaRPr lang="en-US" dirty="0">
              <a:latin typeface="Bookman Old Style" panose="02050604050505020204" pitchFamily="18" charset="0"/>
            </a:endParaRPr>
          </a:p>
        </p:txBody>
      </p:sp>
      <p:sp>
        <p:nvSpPr>
          <p:cNvPr id="5" name="TextBox 4"/>
          <p:cNvSpPr txBox="1"/>
          <p:nvPr/>
        </p:nvSpPr>
        <p:spPr>
          <a:xfrm>
            <a:off x="1354667" y="1907822"/>
            <a:ext cx="9302044" cy="3693319"/>
          </a:xfrm>
          <a:prstGeom prst="rect">
            <a:avLst/>
          </a:prstGeom>
          <a:noFill/>
        </p:spPr>
        <p:txBody>
          <a:bodyPr wrap="square" rtlCol="0">
            <a:spAutoFit/>
          </a:bodyPr>
          <a:lstStyle/>
          <a:p>
            <a:r>
              <a:rPr lang="en-US" dirty="0" smtClean="0">
                <a:solidFill>
                  <a:schemeClr val="tx1">
                    <a:lumMod val="65000"/>
                    <a:lumOff val="35000"/>
                  </a:schemeClr>
                </a:solidFill>
                <a:latin typeface="Bookman Old Style" panose="02050604050505020204" pitchFamily="18" charset="0"/>
              </a:rPr>
              <a:t>The NWCCU revised 2020 standards refer to equity in the first sentence of the new accreditation document</a:t>
            </a:r>
            <a:r>
              <a:rPr lang="en-US" dirty="0" smtClean="0">
                <a:solidFill>
                  <a:schemeClr val="tx1">
                    <a:lumMod val="65000"/>
                    <a:lumOff val="35000"/>
                  </a:schemeClr>
                </a:solidFill>
                <a:latin typeface="Bookman Old Style" panose="02050604050505020204" pitchFamily="18" charset="0"/>
              </a:rPr>
              <a:t>, </a:t>
            </a:r>
            <a:r>
              <a:rPr lang="en-US" dirty="0" smtClean="0">
                <a:solidFill>
                  <a:schemeClr val="tx1">
                    <a:lumMod val="65000"/>
                    <a:lumOff val="35000"/>
                  </a:schemeClr>
                </a:solidFill>
                <a:latin typeface="Bookman Old Style" panose="02050604050505020204" pitchFamily="18" charset="0"/>
              </a:rPr>
              <a:t>“The </a:t>
            </a:r>
            <a:r>
              <a:rPr lang="en-US" dirty="0">
                <a:solidFill>
                  <a:schemeClr val="tx1">
                    <a:lumMod val="65000"/>
                    <a:lumOff val="35000"/>
                  </a:schemeClr>
                </a:solidFill>
                <a:latin typeface="Bookman Old Style" panose="02050604050505020204" pitchFamily="18" charset="0"/>
              </a:rPr>
              <a:t>institution articulates its commitment to student success, primarily measured through student learning and achievement, for all students, with a focus on equity and closure of achievement gaps, and establishes a mission statement, acceptable thresholds, and benchmarks for effectiveness with meaningful indicators</a:t>
            </a:r>
            <a:r>
              <a:rPr lang="en-US" dirty="0" smtClean="0">
                <a:solidFill>
                  <a:schemeClr val="tx1">
                    <a:lumMod val="65000"/>
                    <a:lumOff val="35000"/>
                  </a:schemeClr>
                </a:solidFill>
                <a:latin typeface="Bookman Old Style" panose="02050604050505020204" pitchFamily="18" charset="0"/>
              </a:rPr>
              <a:t>.”</a:t>
            </a:r>
          </a:p>
          <a:p>
            <a:endParaRPr lang="en-US" dirty="0">
              <a:solidFill>
                <a:schemeClr val="tx1">
                  <a:lumMod val="65000"/>
                  <a:lumOff val="35000"/>
                </a:schemeClr>
              </a:solidFill>
              <a:latin typeface="Bookman Old Style" panose="02050604050505020204" pitchFamily="18" charset="0"/>
            </a:endParaRPr>
          </a:p>
          <a:p>
            <a:r>
              <a:rPr lang="en-US" dirty="0" smtClean="0">
                <a:solidFill>
                  <a:schemeClr val="tx1">
                    <a:lumMod val="65000"/>
                    <a:lumOff val="35000"/>
                  </a:schemeClr>
                </a:solidFill>
                <a:latin typeface="Bookman Old Style" panose="02050604050505020204" pitchFamily="18" charset="0"/>
              </a:rPr>
              <a:t>Although libraries have never waited for Northwest or other accreditation bodies to </a:t>
            </a:r>
            <a:r>
              <a:rPr lang="en-US" dirty="0" smtClean="0">
                <a:solidFill>
                  <a:schemeClr val="tx1">
                    <a:lumMod val="65000"/>
                    <a:lumOff val="35000"/>
                  </a:schemeClr>
                </a:solidFill>
                <a:latin typeface="Bookman Old Style" panose="02050604050505020204" pitchFamily="18" charset="0"/>
              </a:rPr>
              <a:t>initiate </a:t>
            </a:r>
            <a:r>
              <a:rPr lang="en-US" dirty="0" smtClean="0">
                <a:solidFill>
                  <a:schemeClr val="tx1">
                    <a:lumMod val="65000"/>
                    <a:lumOff val="35000"/>
                  </a:schemeClr>
                </a:solidFill>
                <a:latin typeface="Bookman Old Style" panose="02050604050505020204" pitchFamily="18" charset="0"/>
              </a:rPr>
              <a:t>DEI efforts, with the strong DEI language of the most recent update, universities are seeing an increase in dedicated resources (personnel, space, etc</a:t>
            </a:r>
            <a:r>
              <a:rPr lang="en-US" dirty="0" smtClean="0">
                <a:solidFill>
                  <a:schemeClr val="tx1">
                    <a:lumMod val="65000"/>
                    <a:lumOff val="35000"/>
                  </a:schemeClr>
                </a:solidFill>
                <a:latin typeface="Bookman Old Style" panose="02050604050505020204" pitchFamily="18" charset="0"/>
              </a:rPr>
              <a:t>.). Libraries </a:t>
            </a:r>
            <a:r>
              <a:rPr lang="en-US" dirty="0" smtClean="0">
                <a:solidFill>
                  <a:schemeClr val="tx1">
                    <a:lumMod val="65000"/>
                    <a:lumOff val="35000"/>
                  </a:schemeClr>
                </a:solidFill>
                <a:latin typeface="Bookman Old Style" panose="02050604050505020204" pitchFamily="18" charset="0"/>
              </a:rPr>
              <a:t>can play important </a:t>
            </a:r>
            <a:r>
              <a:rPr lang="en-US" dirty="0" smtClean="0">
                <a:solidFill>
                  <a:schemeClr val="tx1">
                    <a:lumMod val="65000"/>
                    <a:lumOff val="35000"/>
                  </a:schemeClr>
                </a:solidFill>
                <a:latin typeface="Bookman Old Style" panose="02050604050505020204" pitchFamily="18" charset="0"/>
              </a:rPr>
              <a:t>leadership roles and supportive roles </a:t>
            </a:r>
            <a:r>
              <a:rPr lang="en-US" dirty="0" smtClean="0">
                <a:solidFill>
                  <a:schemeClr val="tx1">
                    <a:lumMod val="65000"/>
                    <a:lumOff val="35000"/>
                  </a:schemeClr>
                </a:solidFill>
                <a:latin typeface="Bookman Old Style" panose="02050604050505020204" pitchFamily="18" charset="0"/>
              </a:rPr>
              <a:t>in </a:t>
            </a:r>
            <a:r>
              <a:rPr lang="en-US" dirty="0" smtClean="0">
                <a:solidFill>
                  <a:schemeClr val="tx1">
                    <a:lumMod val="65000"/>
                    <a:lumOff val="35000"/>
                  </a:schemeClr>
                </a:solidFill>
                <a:latin typeface="Bookman Old Style" panose="02050604050505020204" pitchFamily="18" charset="0"/>
              </a:rPr>
              <a:t>increased DEI </a:t>
            </a:r>
            <a:r>
              <a:rPr lang="en-US" dirty="0" smtClean="0">
                <a:solidFill>
                  <a:schemeClr val="tx1">
                    <a:lumMod val="65000"/>
                    <a:lumOff val="35000"/>
                  </a:schemeClr>
                </a:solidFill>
                <a:latin typeface="Bookman Old Style" panose="02050604050505020204" pitchFamily="18" charset="0"/>
              </a:rPr>
              <a:t>efforts. </a:t>
            </a:r>
            <a:endParaRPr lang="en-US" dirty="0">
              <a:solidFill>
                <a:schemeClr val="tx1">
                  <a:lumMod val="65000"/>
                  <a:lumOff val="35000"/>
                </a:schemeClr>
              </a:solidFill>
              <a:latin typeface="Bookman Old Style" panose="02050604050505020204" pitchFamily="18" charset="0"/>
            </a:endParaRPr>
          </a:p>
          <a:p>
            <a:endParaRPr lang="en-US" dirty="0">
              <a:solidFill>
                <a:schemeClr val="tx1">
                  <a:lumMod val="65000"/>
                  <a:lumOff val="35000"/>
                </a:schemeClr>
              </a:solidFill>
              <a:latin typeface="Bookman Old Style" panose="02050604050505020204" pitchFamily="18" charset="0"/>
            </a:endParaRPr>
          </a:p>
        </p:txBody>
      </p:sp>
    </p:spTree>
    <p:extLst>
      <p:ext uri="{BB962C8B-B14F-4D97-AF65-F5344CB8AC3E}">
        <p14:creationId xmlns:p14="http://schemas.microsoft.com/office/powerpoint/2010/main" val="529210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708" y="225778"/>
            <a:ext cx="9614076" cy="1128889"/>
          </a:xfrm>
          <a:solidFill>
            <a:srgbClr val="A7C6CD"/>
          </a:solidFill>
        </p:spPr>
        <p:txBody>
          <a:bodyPr>
            <a:normAutofit fontScale="90000"/>
          </a:bodyPr>
          <a:lstStyle/>
          <a:p>
            <a:r>
              <a:rPr lang="en-US" sz="6000" b="1" dirty="0" smtClean="0">
                <a:latin typeface="Bookman Old Style" panose="02050604050505020204" pitchFamily="18" charset="0"/>
              </a:rPr>
              <a:t/>
            </a:r>
            <a:br>
              <a:rPr lang="en-US" sz="6000" b="1" dirty="0" smtClean="0">
                <a:latin typeface="Bookman Old Style" panose="02050604050505020204" pitchFamily="18" charset="0"/>
              </a:rPr>
            </a:br>
            <a:r>
              <a:rPr lang="en-US" sz="4900" b="1" dirty="0" smtClean="0">
                <a:solidFill>
                  <a:schemeClr val="tx1"/>
                </a:solidFill>
                <a:latin typeface="Bookman Old Style" panose="02050604050505020204" pitchFamily="18" charset="0"/>
              </a:rPr>
              <a:t>Cultivating Cultural Change</a:t>
            </a:r>
            <a:r>
              <a:rPr lang="en-US" sz="4900" b="1" dirty="0" smtClean="0">
                <a:solidFill>
                  <a:schemeClr val="bg1">
                    <a:lumMod val="50000"/>
                  </a:schemeClr>
                </a:solidFill>
                <a:latin typeface="Bookman Old Style" panose="02050604050505020204" pitchFamily="18" charset="0"/>
              </a:rPr>
              <a:t/>
            </a:r>
            <a:br>
              <a:rPr lang="en-US" sz="4900" b="1" dirty="0" smtClean="0">
                <a:solidFill>
                  <a:schemeClr val="bg1">
                    <a:lumMod val="50000"/>
                  </a:schemeClr>
                </a:solidFill>
                <a:latin typeface="Bookman Old Style" panose="02050604050505020204" pitchFamily="18" charset="0"/>
              </a:rPr>
            </a:br>
            <a:endParaRPr lang="en-US" sz="4900" b="1" dirty="0">
              <a:solidFill>
                <a:schemeClr val="bg1">
                  <a:lumMod val="50000"/>
                </a:schemeClr>
              </a:solidFill>
              <a:latin typeface="Bookman Old Style" panose="02050604050505020204" pitchFamily="18" charset="0"/>
            </a:endParaRPr>
          </a:p>
        </p:txBody>
      </p:sp>
      <p:sp>
        <p:nvSpPr>
          <p:cNvPr id="3" name="Text Placeholder 2"/>
          <p:cNvSpPr>
            <a:spLocks noGrp="1"/>
          </p:cNvSpPr>
          <p:nvPr>
            <p:ph type="body" idx="1"/>
          </p:nvPr>
        </p:nvSpPr>
        <p:spPr>
          <a:xfrm>
            <a:off x="1211968" y="1591733"/>
            <a:ext cx="9347816" cy="3826934"/>
          </a:xfrm>
        </p:spPr>
        <p:txBody>
          <a:bodyPr>
            <a:noAutofit/>
          </a:bodyPr>
          <a:lstStyle/>
          <a:p>
            <a:r>
              <a:rPr lang="en-US" sz="2000" dirty="0" smtClean="0">
                <a:latin typeface="Bookman Old Style" panose="02050604050505020204" pitchFamily="18" charset="0"/>
              </a:rPr>
              <a:t>Montana Universities are demonstrating efforts to create changes in the </a:t>
            </a:r>
            <a:r>
              <a:rPr lang="en-US" sz="2000" dirty="0" smtClean="0">
                <a:latin typeface="Bookman Old Style" panose="02050604050505020204" pitchFamily="18" charset="0"/>
              </a:rPr>
              <a:t>ways </a:t>
            </a:r>
            <a:r>
              <a:rPr lang="en-US" sz="2000" dirty="0" smtClean="0">
                <a:latin typeface="Bookman Old Style" panose="02050604050505020204" pitchFamily="18" charset="0"/>
              </a:rPr>
              <a:t>we approach diversity, equity, and </a:t>
            </a:r>
            <a:r>
              <a:rPr lang="en-US" sz="2000" dirty="0" smtClean="0">
                <a:latin typeface="Bookman Old Style" panose="02050604050505020204" pitchFamily="18" charset="0"/>
              </a:rPr>
              <a:t>inclusion. </a:t>
            </a:r>
            <a:r>
              <a:rPr lang="en-US" sz="2000" dirty="0" smtClean="0">
                <a:latin typeface="Bookman Old Style" panose="02050604050505020204" pitchFamily="18" charset="0"/>
              </a:rPr>
              <a:t>Notable efforts include</a:t>
            </a:r>
            <a:r>
              <a:rPr lang="en-US" sz="2000" dirty="0" smtClean="0">
                <a:latin typeface="Bookman Old Style" panose="02050604050505020204" pitchFamily="18" charset="0"/>
              </a:rPr>
              <a:t>:</a:t>
            </a:r>
          </a:p>
          <a:p>
            <a:endParaRPr lang="en-US" sz="2000" dirty="0" smtClean="0">
              <a:latin typeface="Bookman Old Style" panose="02050604050505020204" pitchFamily="18" charset="0"/>
            </a:endParaRPr>
          </a:p>
          <a:p>
            <a:pPr marL="342900" indent="-342900">
              <a:buFont typeface="Arial" panose="020B0604020202020204" pitchFamily="34" charset="0"/>
              <a:buChar char="•"/>
            </a:pPr>
            <a:r>
              <a:rPr lang="en-US" sz="2000" dirty="0" smtClean="0">
                <a:latin typeface="Bookman Old Style" panose="02050604050505020204" pitchFamily="18" charset="0"/>
              </a:rPr>
              <a:t>Revising </a:t>
            </a:r>
            <a:r>
              <a:rPr lang="en-US" sz="2000" dirty="0" smtClean="0">
                <a:latin typeface="Bookman Old Style" panose="02050604050505020204" pitchFamily="18" charset="0"/>
              </a:rPr>
              <a:t>mission statements and strategic plans to clearly                 </a:t>
            </a:r>
            <a:r>
              <a:rPr lang="en-US" sz="2000" dirty="0" smtClean="0">
                <a:latin typeface="Bookman Old Style" panose="02050604050505020204" pitchFamily="18" charset="0"/>
              </a:rPr>
              <a:t>articulate </a:t>
            </a:r>
            <a:r>
              <a:rPr lang="en-US" sz="2000" dirty="0" smtClean="0">
                <a:latin typeface="Bookman Old Style" panose="02050604050505020204" pitchFamily="18" charset="0"/>
              </a:rPr>
              <a:t>commitment to DEI </a:t>
            </a:r>
          </a:p>
          <a:p>
            <a:pPr marL="342900" indent="-342900">
              <a:buFont typeface="Arial" panose="020B0604020202020204" pitchFamily="34" charset="0"/>
              <a:buChar char="•"/>
            </a:pPr>
            <a:r>
              <a:rPr lang="en-US" sz="2000" dirty="0" smtClean="0">
                <a:latin typeface="Bookman Old Style" panose="02050604050505020204" pitchFamily="18" charset="0"/>
              </a:rPr>
              <a:t>Hiring </a:t>
            </a:r>
            <a:r>
              <a:rPr lang="en-US" sz="2000" dirty="0" smtClean="0">
                <a:latin typeface="Bookman Old Style" panose="02050604050505020204" pitchFamily="18" charset="0"/>
              </a:rPr>
              <a:t>practices: prioritizing diversity when hiring, but also </a:t>
            </a:r>
            <a:r>
              <a:rPr lang="en-US" sz="2000" dirty="0" smtClean="0">
                <a:latin typeface="Bookman Old Style" panose="02050604050505020204" pitchFamily="18" charset="0"/>
              </a:rPr>
              <a:t>recruiting </a:t>
            </a:r>
            <a:r>
              <a:rPr lang="en-US" sz="2000" dirty="0" smtClean="0">
                <a:latin typeface="Bookman Old Style" panose="02050604050505020204" pitchFamily="18" charset="0"/>
              </a:rPr>
              <a:t>DEI advocates</a:t>
            </a:r>
          </a:p>
          <a:p>
            <a:pPr marL="342900" indent="-342900">
              <a:buFont typeface="Arial" panose="020B0604020202020204" pitchFamily="34" charset="0"/>
              <a:buChar char="•"/>
            </a:pPr>
            <a:r>
              <a:rPr lang="en-US" sz="2000" dirty="0" smtClean="0">
                <a:latin typeface="Bookman Old Style" panose="02050604050505020204" pitchFamily="18" charset="0"/>
              </a:rPr>
              <a:t>Establishing new initiatives and promoting new and existing DEI </a:t>
            </a:r>
            <a:r>
              <a:rPr lang="en-US" sz="2000" dirty="0" smtClean="0">
                <a:latin typeface="Bookman Old Style" panose="02050604050505020204" pitchFamily="18" charset="0"/>
              </a:rPr>
              <a:t>efforts</a:t>
            </a:r>
            <a:endParaRPr lang="en-US" sz="2000" dirty="0">
              <a:latin typeface="Bookman Old Style" panose="02050604050505020204" pitchFamily="18" charset="0"/>
            </a:endParaRPr>
          </a:p>
        </p:txBody>
      </p:sp>
    </p:spTree>
    <p:extLst>
      <p:ext uri="{BB962C8B-B14F-4D97-AF65-F5344CB8AC3E}">
        <p14:creationId xmlns:p14="http://schemas.microsoft.com/office/powerpoint/2010/main" val="4000051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8C6B947-4C54-4BDA-9827-D42CC8D2F8CD}">
  <we:reference id="wa104178141" version="4.3.3.0" store="en-US" storeType="OMEX"/>
  <we:alternateReferences>
    <we:reference id="WA104178141" version="4.3.3.0" store="WA10417814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Parcel</Template>
  <TotalTime>808</TotalTime>
  <Words>2657</Words>
  <Application>Microsoft Office PowerPoint</Application>
  <PresentationFormat>Widescreen</PresentationFormat>
  <Paragraphs>133</Paragraphs>
  <Slides>15</Slides>
  <Notes>15</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Bell MT</vt:lpstr>
      <vt:lpstr>Bookman Old Style</vt:lpstr>
      <vt:lpstr>Calibri</vt:lpstr>
      <vt:lpstr>Gill Sans MT</vt:lpstr>
      <vt:lpstr>Wingdings</vt:lpstr>
      <vt:lpstr>Parcel</vt:lpstr>
      <vt:lpstr>Diversity Equity Inclusion</vt:lpstr>
      <vt:lpstr>PowerPoint Presentation</vt:lpstr>
      <vt:lpstr>Diversity</vt:lpstr>
      <vt:lpstr>Equity </vt:lpstr>
      <vt:lpstr>Inclusion</vt:lpstr>
      <vt:lpstr>Best Practices</vt:lpstr>
      <vt:lpstr>Land Acknowledgements</vt:lpstr>
      <vt:lpstr>       Dedicated Resources      </vt:lpstr>
      <vt:lpstr> Cultivating Cultural Change </vt:lpstr>
      <vt:lpstr>What can I do to contribute to DEI efforts right now?</vt:lpstr>
      <vt:lpstr>Handy Resources:</vt:lpstr>
      <vt:lpstr>Selected Current Campus Initiatives</vt:lpstr>
      <vt:lpstr>Selected Current Campus Initiatives</vt:lpstr>
      <vt:lpstr>Next Step</vt:lpstr>
      <vt:lpstr>        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Kish</dc:creator>
  <cp:lastModifiedBy>Anne Kish</cp:lastModifiedBy>
  <cp:revision>174</cp:revision>
  <dcterms:created xsi:type="dcterms:W3CDTF">2021-12-21T22:44:00Z</dcterms:created>
  <dcterms:modified xsi:type="dcterms:W3CDTF">2021-12-23T19:54:53Z</dcterms:modified>
</cp:coreProperties>
</file>